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9" r:id="rId4"/>
    <p:sldId id="265" r:id="rId5"/>
    <p:sldId id="286" r:id="rId6"/>
    <p:sldId id="269" r:id="rId7"/>
    <p:sldId id="304" r:id="rId8"/>
    <p:sldId id="266" r:id="rId9"/>
    <p:sldId id="290" r:id="rId10"/>
    <p:sldId id="303" r:id="rId11"/>
    <p:sldId id="317" r:id="rId12"/>
    <p:sldId id="318" r:id="rId13"/>
    <p:sldId id="267" r:id="rId14"/>
    <p:sldId id="305" r:id="rId15"/>
    <p:sldId id="268" r:id="rId16"/>
    <p:sldId id="312" r:id="rId17"/>
    <p:sldId id="313" r:id="rId18"/>
    <p:sldId id="316" r:id="rId19"/>
    <p:sldId id="314" r:id="rId20"/>
    <p:sldId id="315" r:id="rId21"/>
    <p:sldId id="306" r:id="rId22"/>
    <p:sldId id="279" r:id="rId23"/>
    <p:sldId id="274" r:id="rId24"/>
    <p:sldId id="285" r:id="rId25"/>
    <p:sldId id="278" r:id="rId26"/>
    <p:sldId id="284" r:id="rId27"/>
    <p:sldId id="282" r:id="rId28"/>
    <p:sldId id="280" r:id="rId29"/>
    <p:sldId id="311" r:id="rId30"/>
    <p:sldId id="275" r:id="rId31"/>
    <p:sldId id="276" r:id="rId32"/>
    <p:sldId id="270" r:id="rId33"/>
    <p:sldId id="277" r:id="rId34"/>
    <p:sldId id="273" r:id="rId35"/>
    <p:sldId id="271" r:id="rId36"/>
    <p:sldId id="283" r:id="rId37"/>
    <p:sldId id="287" r:id="rId38"/>
    <p:sldId id="288" r:id="rId39"/>
    <p:sldId id="289" r:id="rId40"/>
    <p:sldId id="299" r:id="rId41"/>
    <p:sldId id="291" r:id="rId42"/>
    <p:sldId id="300" r:id="rId43"/>
    <p:sldId id="298" r:id="rId44"/>
    <p:sldId id="297" r:id="rId45"/>
    <p:sldId id="301" r:id="rId46"/>
    <p:sldId id="292" r:id="rId47"/>
    <p:sldId id="293" r:id="rId48"/>
    <p:sldId id="295" r:id="rId49"/>
    <p:sldId id="294" r:id="rId50"/>
    <p:sldId id="281" r:id="rId5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6" roundtripDataSignature="AMtx7mgDRG2xxywx+yfhYm7jLXTFL4WE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212"/>
    <a:srgbClr val="F10F14"/>
    <a:srgbClr val="621113"/>
    <a:srgbClr val="E11F21"/>
    <a:srgbClr val="1F83C6"/>
    <a:srgbClr val="D1A41A"/>
    <a:srgbClr val="3C99D4"/>
    <a:srgbClr val="FF8C00"/>
    <a:srgbClr val="F7DF1E"/>
    <a:srgbClr val="5386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81" autoAdjust="0"/>
  </p:normalViewPr>
  <p:slideViewPr>
    <p:cSldViewPr snapToGrid="0">
      <p:cViewPr varScale="1">
        <p:scale>
          <a:sx n="81" d="100"/>
          <a:sy n="81" d="100"/>
        </p:scale>
        <p:origin x="9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>
          <a:extLst>
            <a:ext uri="{FF2B5EF4-FFF2-40B4-BE49-F238E27FC236}">
              <a16:creationId xmlns:a16="http://schemas.microsoft.com/office/drawing/2014/main" id="{B7AE9731-6544-590C-D6E8-60AB46A06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>
            <a:extLst>
              <a:ext uri="{FF2B5EF4-FFF2-40B4-BE49-F238E27FC236}">
                <a16:creationId xmlns:a16="http://schemas.microsoft.com/office/drawing/2014/main" id="{5EB0970A-3132-2D37-096A-86438B858B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>
            <a:extLst>
              <a:ext uri="{FF2B5EF4-FFF2-40B4-BE49-F238E27FC236}">
                <a16:creationId xmlns:a16="http://schemas.microsoft.com/office/drawing/2014/main" id="{0B7CCA70-39E6-96E6-9A72-DE2E0ABC32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7276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>
          <a:extLst>
            <a:ext uri="{FF2B5EF4-FFF2-40B4-BE49-F238E27FC236}">
              <a16:creationId xmlns:a16="http://schemas.microsoft.com/office/drawing/2014/main" id="{AC19473A-7DA3-5E32-B896-E05F4B29A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>
            <a:extLst>
              <a:ext uri="{FF2B5EF4-FFF2-40B4-BE49-F238E27FC236}">
                <a16:creationId xmlns:a16="http://schemas.microsoft.com/office/drawing/2014/main" id="{FB3BF39D-B405-BD70-0063-2A51EB276A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>
            <a:extLst>
              <a:ext uri="{FF2B5EF4-FFF2-40B4-BE49-F238E27FC236}">
                <a16:creationId xmlns:a16="http://schemas.microsoft.com/office/drawing/2014/main" id="{737D530B-62DB-B0CF-8655-C75E214903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4580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>
          <a:extLst>
            <a:ext uri="{FF2B5EF4-FFF2-40B4-BE49-F238E27FC236}">
              <a16:creationId xmlns:a16="http://schemas.microsoft.com/office/drawing/2014/main" id="{E30EAE5F-C2FD-2143-58BC-25E1EFFC3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>
            <a:extLst>
              <a:ext uri="{FF2B5EF4-FFF2-40B4-BE49-F238E27FC236}">
                <a16:creationId xmlns:a16="http://schemas.microsoft.com/office/drawing/2014/main" id="{65815ECB-8624-7FDD-00AE-538F916EBD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>
            <a:extLst>
              <a:ext uri="{FF2B5EF4-FFF2-40B4-BE49-F238E27FC236}">
                <a16:creationId xmlns:a16="http://schemas.microsoft.com/office/drawing/2014/main" id="{16F53D0B-3392-1C6D-672C-B0139AC656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0952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>
          <a:extLst>
            <a:ext uri="{FF2B5EF4-FFF2-40B4-BE49-F238E27FC236}">
              <a16:creationId xmlns:a16="http://schemas.microsoft.com/office/drawing/2014/main" id="{E59D5380-A020-4E52-1414-B98AEBD5A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>
            <a:extLst>
              <a:ext uri="{FF2B5EF4-FFF2-40B4-BE49-F238E27FC236}">
                <a16:creationId xmlns:a16="http://schemas.microsoft.com/office/drawing/2014/main" id="{5BFBF6E2-A720-DCFA-0507-F3E2F6C4C4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:notes">
            <a:extLst>
              <a:ext uri="{FF2B5EF4-FFF2-40B4-BE49-F238E27FC236}">
                <a16:creationId xmlns:a16="http://schemas.microsoft.com/office/drawing/2014/main" id="{C32BB4DD-08AE-E6EE-8ED9-4EAEA213EB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29009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4B9A7E58-2E43-AB29-DDE0-A99FF0C99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83766614-C2BA-D4AA-519A-CCEF227439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3D7A3FDD-3166-5E59-CEF3-87BDD1D649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50339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A1C4D43B-9E19-9398-FF3C-A2FFE5301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AC20DCF5-DB3F-438F-E545-1BD046139A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DA8E398F-D33E-5282-F46D-65027152E2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31497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470BA2EA-52C9-EAB0-7591-70BDB4A8C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5D4C908D-4401-A20E-B0DF-DD2F7DE376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AE75BFBD-95D0-30A6-1630-FCF278C1CF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93804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BC00A6AE-3846-4C66-64DA-338E551E8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B0CF6250-8A88-548C-B775-6102EBEF95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6C257748-352A-25C4-59D6-E1E069CD41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7989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7F2E8EED-5304-497E-EC9C-CA8A52EEA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D6F5EB57-E516-8BF3-6D72-5E60C5C3C9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491F743C-C092-556A-6B23-D96DEADD2C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26188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B582FDCD-378C-A3C9-90E5-A89D02F9B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11D2384F-B50B-D0F4-7A3A-971976DC70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865974B2-48A1-AF76-7248-0849187F43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62322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05879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65766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273DB500-A112-A58B-ADF0-4272D74F5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BDDE3154-706E-A042-2859-5A56002C45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7CB3223D-478E-5959-F5FE-AB647C3F64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10395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46633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29821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17564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94010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84B384AE-0B12-27AD-1EC1-0B28BF7AF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215FECD8-4CFE-43BA-9DDA-6C1AC0B57A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E43FD8E5-FB17-188C-B663-41A2CB344B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1762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17508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29805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62917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33355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3935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98628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47709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10898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21600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7084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97100D95-17DE-E212-669D-BC569C628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CC637F34-5B86-7C89-BC4B-227DFCE6B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2B32C4E5-6388-1928-0A46-97AD2FF807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64172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85838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3F9C6C22-AE98-D968-D41C-44CA38814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38BEDC93-EFA1-9DC8-9CF9-9F98E1632F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F0987AE2-5F8C-0CB2-D4DC-DD4AC712B7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75811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66490B44-102E-3F0D-CA18-33402B425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F57CB92D-239E-3F12-2C4A-A28055764E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43684304-820F-9AAF-0794-975D401F4C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09360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F819128B-9461-DEE9-E2C4-9FDAA85CA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07CB5BB7-3644-230E-2AE3-DEF6264479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E7B952F5-B727-CFBA-2A66-5480387699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04112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E6B34D3C-C518-1F34-2589-15ECB8C7F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233DFB23-3F7D-06D4-5C93-A56B7CBDEA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996E62F6-930E-1029-E695-332BAC24BC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78722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07316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18697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92910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5579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>
          <a:extLst>
            <a:ext uri="{FF2B5EF4-FFF2-40B4-BE49-F238E27FC236}">
              <a16:creationId xmlns:a16="http://schemas.microsoft.com/office/drawing/2014/main" id="{747DF0CE-7FCC-2109-A477-B64229F0E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>
            <a:extLst>
              <a:ext uri="{FF2B5EF4-FFF2-40B4-BE49-F238E27FC236}">
                <a16:creationId xmlns:a16="http://schemas.microsoft.com/office/drawing/2014/main" id="{64D63060-60A3-DDF1-843C-8CF00C35B9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:notes">
            <a:extLst>
              <a:ext uri="{FF2B5EF4-FFF2-40B4-BE49-F238E27FC236}">
                <a16:creationId xmlns:a16="http://schemas.microsoft.com/office/drawing/2014/main" id="{ABEA6AB4-3908-8CC6-1967-5244DCDDF1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2747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70599CE0-BC6E-DCC9-44FA-DC71C05BB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4370907E-DB6B-52D9-B932-A63D86DEBC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2A18E9E6-B61F-55D0-5D41-69BB2082A7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0238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538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912493" y="1162011"/>
            <a:ext cx="9861176" cy="778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4800"/>
              <a:buFont typeface="Arial"/>
              <a:buNone/>
            </a:pPr>
            <a:r>
              <a:rPr lang="en-US" sz="4800" dirty="0" err="1">
                <a:solidFill>
                  <a:srgbClr val="61DAFB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스</a:t>
            </a:r>
            <a:r>
              <a:rPr lang="en-US" sz="4800" dirty="0" err="1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마트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팩토리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 </a:t>
            </a:r>
            <a:r>
              <a:rPr lang="en-US" sz="4800" dirty="0">
                <a:solidFill>
                  <a:srgbClr val="FF8C0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M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ES </a:t>
            </a:r>
            <a:r>
              <a:rPr lang="en-US" sz="4800" dirty="0">
                <a:solidFill>
                  <a:srgbClr val="61DAFB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웹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솔루션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개발</a:t>
            </a:r>
            <a:endParaRPr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001393" y="2171050"/>
            <a:ext cx="9180000" cy="563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None/>
            </a:pPr>
            <a:r>
              <a:rPr lang="en-US" dirty="0">
                <a:solidFill>
                  <a:srgbClr val="D4D4D4"/>
                </a:solidFill>
              </a:rPr>
              <a:t>2nd. </a:t>
            </a:r>
            <a:r>
              <a:rPr lang="ko-KR" altLang="en-US" dirty="0">
                <a:solidFill>
                  <a:srgbClr val="D4D4D4"/>
                </a:solidFill>
              </a:rPr>
              <a:t>외부 </a:t>
            </a:r>
            <a:r>
              <a:rPr lang="en-US" altLang="ko-KR" dirty="0">
                <a:solidFill>
                  <a:srgbClr val="D4D4D4"/>
                </a:solidFill>
              </a:rPr>
              <a:t>API </a:t>
            </a:r>
            <a:r>
              <a:rPr lang="ko-KR" altLang="en-US" dirty="0">
                <a:solidFill>
                  <a:srgbClr val="D4D4D4"/>
                </a:solidFill>
              </a:rPr>
              <a:t>활용 앱 개발 프로젝트</a:t>
            </a:r>
            <a:endParaRPr dirty="0">
              <a:solidFill>
                <a:srgbClr val="D4D4D4"/>
              </a:solidFill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52336" y="407345"/>
            <a:ext cx="11287327" cy="6043309"/>
          </a:xfrm>
          <a:prstGeom prst="rect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7279534" y="5625023"/>
            <a:ext cx="3817199" cy="45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Team. </a:t>
            </a:r>
            <a:r>
              <a:rPr lang="en-US" sz="2400" b="0" i="0" u="none" strike="noStrike" cap="none" dirty="0" err="1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헤헤경민병석</a:t>
            </a:r>
            <a:endParaRPr sz="2400" b="0" i="0" u="none" strike="noStrike" cap="none" dirty="0">
              <a:solidFill>
                <a:srgbClr val="8080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912493" y="5625023"/>
            <a:ext cx="3999975" cy="45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2025-03-04 </a:t>
            </a:r>
            <a:r>
              <a:rPr lang="en-US" sz="2400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en-US" sz="2400" b="0" i="0" u="none" strike="noStrike" cap="none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 2025-03-21</a:t>
            </a:r>
            <a:endParaRPr sz="2400" b="0" i="0" u="none" strike="noStrike" cap="none" dirty="0">
              <a:solidFill>
                <a:srgbClr val="8080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>
          <a:extLst>
            <a:ext uri="{FF2B5EF4-FFF2-40B4-BE49-F238E27FC236}">
              <a16:creationId xmlns:a16="http://schemas.microsoft.com/office/drawing/2014/main" id="{0532B75F-C224-CCDA-866D-8E0235219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>
            <a:extLst>
              <a:ext uri="{FF2B5EF4-FFF2-40B4-BE49-F238E27FC236}">
                <a16:creationId xmlns:a16="http://schemas.microsoft.com/office/drawing/2014/main" id="{C32C3229-AE23-1843-9629-ED57E4259AFD}"/>
              </a:ext>
            </a:extLst>
          </p:cNvPr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>
            <a:extLst>
              <a:ext uri="{FF2B5EF4-FFF2-40B4-BE49-F238E27FC236}">
                <a16:creationId xmlns:a16="http://schemas.microsoft.com/office/drawing/2014/main" id="{B565847F-CA67-6B4C-9E12-9E9135620BEF}"/>
              </a:ext>
            </a:extLst>
          </p:cNvPr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81" name="Google Shape;281;p11">
            <a:extLst>
              <a:ext uri="{FF2B5EF4-FFF2-40B4-BE49-F238E27FC236}">
                <a16:creationId xmlns:a16="http://schemas.microsoft.com/office/drawing/2014/main" id="{B50C4A22-D3C1-B8C7-D949-A5B299199401}"/>
              </a:ext>
            </a:extLst>
          </p:cNvPr>
          <p:cNvCxnSpPr/>
          <p:nvPr/>
        </p:nvCxnSpPr>
        <p:spPr>
          <a:xfrm>
            <a:off x="3668551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4" name="Google Shape;284;p11">
            <a:extLst>
              <a:ext uri="{FF2B5EF4-FFF2-40B4-BE49-F238E27FC236}">
                <a16:creationId xmlns:a16="http://schemas.microsoft.com/office/drawing/2014/main" id="{72D1C6E9-5879-CCCF-FCB6-541C52058FBB}"/>
              </a:ext>
            </a:extLst>
          </p:cNvPr>
          <p:cNvSpPr/>
          <p:nvPr/>
        </p:nvSpPr>
        <p:spPr>
          <a:xfrm>
            <a:off x="4534233" y="37938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1">
            <a:extLst>
              <a:ext uri="{FF2B5EF4-FFF2-40B4-BE49-F238E27FC236}">
                <a16:creationId xmlns:a16="http://schemas.microsoft.com/office/drawing/2014/main" id="{8ED924DB-70E0-BC69-5842-2E39AB92B7A3}"/>
              </a:ext>
            </a:extLst>
          </p:cNvPr>
          <p:cNvSpPr/>
          <p:nvPr/>
        </p:nvSpPr>
        <p:spPr>
          <a:xfrm>
            <a:off x="7285602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>
            <a:extLst>
              <a:ext uri="{FF2B5EF4-FFF2-40B4-BE49-F238E27FC236}">
                <a16:creationId xmlns:a16="http://schemas.microsoft.com/office/drawing/2014/main" id="{87E8D6A2-2856-F016-A072-39D105BE625A}"/>
              </a:ext>
            </a:extLst>
          </p:cNvPr>
          <p:cNvSpPr/>
          <p:nvPr/>
        </p:nvSpPr>
        <p:spPr>
          <a:xfrm>
            <a:off x="8782793" y="379800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p11">
            <a:extLst>
              <a:ext uri="{FF2B5EF4-FFF2-40B4-BE49-F238E27FC236}">
                <a16:creationId xmlns:a16="http://schemas.microsoft.com/office/drawing/2014/main" id="{907F2A5B-ECD1-2956-7E43-CDD09CBE9AEA}"/>
              </a:ext>
            </a:extLst>
          </p:cNvPr>
          <p:cNvSpPr txBox="1"/>
          <p:nvPr/>
        </p:nvSpPr>
        <p:spPr>
          <a:xfrm>
            <a:off x="7766461" y="606267"/>
            <a:ext cx="3891547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</a:t>
            </a: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주차. </a:t>
            </a:r>
            <a:r>
              <a:rPr lang="en-US" altLang="ko-KR" sz="32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 </a:t>
            </a:r>
            <a:r>
              <a:rPr lang="ko-KR" altLang="en-US" sz="32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기획</a:t>
            </a:r>
            <a:endParaRPr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0" name="Google Shape;290;p11">
            <a:extLst>
              <a:ext uri="{FF2B5EF4-FFF2-40B4-BE49-F238E27FC236}">
                <a16:creationId xmlns:a16="http://schemas.microsoft.com/office/drawing/2014/main" id="{3E229FBB-95C1-83E2-BA49-CA086831CBDC}"/>
              </a:ext>
            </a:extLst>
          </p:cNvPr>
          <p:cNvSpPr/>
          <p:nvPr/>
        </p:nvSpPr>
        <p:spPr>
          <a:xfrm>
            <a:off x="3662677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1">
            <a:extLst>
              <a:ext uri="{FF2B5EF4-FFF2-40B4-BE49-F238E27FC236}">
                <a16:creationId xmlns:a16="http://schemas.microsoft.com/office/drawing/2014/main" id="{51B06175-D438-E8B5-650D-2DE4924CB33F}"/>
              </a:ext>
            </a:extLst>
          </p:cNvPr>
          <p:cNvSpPr txBox="1"/>
          <p:nvPr/>
        </p:nvSpPr>
        <p:spPr>
          <a:xfrm>
            <a:off x="3847312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03/03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 프로젝트 재검토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ERP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구현 기획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역할 분담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3" name="Google Shape;293;p11">
            <a:extLst>
              <a:ext uri="{FF2B5EF4-FFF2-40B4-BE49-F238E27FC236}">
                <a16:creationId xmlns:a16="http://schemas.microsoft.com/office/drawing/2014/main" id="{8C3853A9-0082-3242-AA54-A8222793122B}"/>
              </a:ext>
            </a:extLst>
          </p:cNvPr>
          <p:cNvCxnSpPr/>
          <p:nvPr/>
        </p:nvCxnSpPr>
        <p:spPr>
          <a:xfrm flipH="1">
            <a:off x="4595036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p11">
            <a:extLst>
              <a:ext uri="{FF2B5EF4-FFF2-40B4-BE49-F238E27FC236}">
                <a16:creationId xmlns:a16="http://schemas.microsoft.com/office/drawing/2014/main" id="{309F3E43-E29F-4BB1-CE54-158CDFECFA3B}"/>
              </a:ext>
            </a:extLst>
          </p:cNvPr>
          <p:cNvSpPr/>
          <p:nvPr/>
        </p:nvSpPr>
        <p:spPr>
          <a:xfrm>
            <a:off x="6403103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>
            <a:extLst>
              <a:ext uri="{FF2B5EF4-FFF2-40B4-BE49-F238E27FC236}">
                <a16:creationId xmlns:a16="http://schemas.microsoft.com/office/drawing/2014/main" id="{2F5E98A2-777A-15A6-84E2-8A0A4164CD09}"/>
              </a:ext>
            </a:extLst>
          </p:cNvPr>
          <p:cNvSpPr txBox="1"/>
          <p:nvPr/>
        </p:nvSpPr>
        <p:spPr>
          <a:xfrm>
            <a:off x="6587738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03/05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액셀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시트 작성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구현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스토리보드 수정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>
            <a:extLst>
              <a:ext uri="{FF2B5EF4-FFF2-40B4-BE49-F238E27FC236}">
                <a16:creationId xmlns:a16="http://schemas.microsoft.com/office/drawing/2014/main" id="{5BC8EDEA-4B45-B08F-10A5-013AA151BCB5}"/>
              </a:ext>
            </a:extLst>
          </p:cNvPr>
          <p:cNvCxnSpPr/>
          <p:nvPr/>
        </p:nvCxnSpPr>
        <p:spPr>
          <a:xfrm flipH="1">
            <a:off x="7335462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>
            <a:extLst>
              <a:ext uri="{FF2B5EF4-FFF2-40B4-BE49-F238E27FC236}">
                <a16:creationId xmlns:a16="http://schemas.microsoft.com/office/drawing/2014/main" id="{D7198A25-9F95-B659-DFF4-9910E09737EE}"/>
              </a:ext>
            </a:extLst>
          </p:cNvPr>
          <p:cNvSpPr/>
          <p:nvPr/>
        </p:nvSpPr>
        <p:spPr>
          <a:xfrm>
            <a:off x="7959304" y="1617428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>
            <a:extLst>
              <a:ext uri="{FF2B5EF4-FFF2-40B4-BE49-F238E27FC236}">
                <a16:creationId xmlns:a16="http://schemas.microsoft.com/office/drawing/2014/main" id="{CCDD2F67-6CD1-1910-AAFC-563B8D5DC0A1}"/>
              </a:ext>
            </a:extLst>
          </p:cNvPr>
          <p:cNvSpPr txBox="1"/>
          <p:nvPr/>
        </p:nvSpPr>
        <p:spPr>
          <a:xfrm>
            <a:off x="8096086" y="1442825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03/06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JSP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파일 변환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HTML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코드 리뉴얼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>
            <a:extLst>
              <a:ext uri="{FF2B5EF4-FFF2-40B4-BE49-F238E27FC236}">
                <a16:creationId xmlns:a16="http://schemas.microsoft.com/office/drawing/2014/main" id="{61C739D9-231D-4DC6-990E-08B3D7AF05B8}"/>
              </a:ext>
            </a:extLst>
          </p:cNvPr>
          <p:cNvCxnSpPr>
            <a:stCxn id="300" idx="2"/>
          </p:cNvCxnSpPr>
          <p:nvPr/>
        </p:nvCxnSpPr>
        <p:spPr>
          <a:xfrm flipH="1">
            <a:off x="8859154" y="309072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E673DA82-FF71-B60A-EE4E-0F20145E5B9E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C374AE76-39D2-36FF-B427-F5240A13F136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42C298C2-E929-48C0-E199-DBA77F3AD0C9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056F1BCD-6FAA-5A50-2ADD-AB4F17AC2C1D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D64B63EC-37BD-A695-A7C7-CBBF6444850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353D98B7-621B-6FBB-7F4D-92CFD02A6B33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75466D07-1670-98BE-F09A-17BAC3436A61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86;p11">
            <a:extLst>
              <a:ext uri="{FF2B5EF4-FFF2-40B4-BE49-F238E27FC236}">
                <a16:creationId xmlns:a16="http://schemas.microsoft.com/office/drawing/2014/main" id="{0A4BED6B-FD35-8703-2DEC-960FC6F96485}"/>
              </a:ext>
            </a:extLst>
          </p:cNvPr>
          <p:cNvSpPr/>
          <p:nvPr/>
        </p:nvSpPr>
        <p:spPr>
          <a:xfrm>
            <a:off x="5758551" y="37931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00;p11">
            <a:extLst>
              <a:ext uri="{FF2B5EF4-FFF2-40B4-BE49-F238E27FC236}">
                <a16:creationId xmlns:a16="http://schemas.microsoft.com/office/drawing/2014/main" id="{25F6BDE5-934B-165F-7BA6-53915057D9C8}"/>
              </a:ext>
            </a:extLst>
          </p:cNvPr>
          <p:cNvSpPr/>
          <p:nvPr/>
        </p:nvSpPr>
        <p:spPr>
          <a:xfrm>
            <a:off x="4935062" y="1612573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301;p11">
            <a:extLst>
              <a:ext uri="{FF2B5EF4-FFF2-40B4-BE49-F238E27FC236}">
                <a16:creationId xmlns:a16="http://schemas.microsoft.com/office/drawing/2014/main" id="{FBB9E206-425B-0461-494A-C894248DFD4F}"/>
              </a:ext>
            </a:extLst>
          </p:cNvPr>
          <p:cNvSpPr txBox="1"/>
          <p:nvPr/>
        </p:nvSpPr>
        <p:spPr>
          <a:xfrm>
            <a:off x="5071844" y="1437970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03/04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ERP </a:t>
            </a: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구현 </a:t>
            </a:r>
            <a:r>
              <a:rPr lang="en-US" altLang="ko-KR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80%</a:t>
            </a: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클래스 다이어그램 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생성</a:t>
            </a: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구글 시트 작성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12" name="Google Shape;302;p11">
            <a:extLst>
              <a:ext uri="{FF2B5EF4-FFF2-40B4-BE49-F238E27FC236}">
                <a16:creationId xmlns:a16="http://schemas.microsoft.com/office/drawing/2014/main" id="{24532C55-0966-317B-0A3D-E36FA945BBEA}"/>
              </a:ext>
            </a:extLst>
          </p:cNvPr>
          <p:cNvCxnSpPr>
            <a:stCxn id="3" idx="2"/>
          </p:cNvCxnSpPr>
          <p:nvPr/>
        </p:nvCxnSpPr>
        <p:spPr>
          <a:xfrm flipH="1">
            <a:off x="5834912" y="308587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Google Shape;285;p11">
            <a:extLst>
              <a:ext uri="{FF2B5EF4-FFF2-40B4-BE49-F238E27FC236}">
                <a16:creationId xmlns:a16="http://schemas.microsoft.com/office/drawing/2014/main" id="{93D5E779-EEC2-E3ED-E513-FFEC305A7A6D}"/>
              </a:ext>
            </a:extLst>
          </p:cNvPr>
          <p:cNvSpPr/>
          <p:nvPr/>
        </p:nvSpPr>
        <p:spPr>
          <a:xfrm>
            <a:off x="10395964" y="3802479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297;p11">
            <a:extLst>
              <a:ext uri="{FF2B5EF4-FFF2-40B4-BE49-F238E27FC236}">
                <a16:creationId xmlns:a16="http://schemas.microsoft.com/office/drawing/2014/main" id="{531FB3F4-953B-9B76-5C66-B723187D0308}"/>
              </a:ext>
            </a:extLst>
          </p:cNvPr>
          <p:cNvSpPr/>
          <p:nvPr/>
        </p:nvSpPr>
        <p:spPr>
          <a:xfrm>
            <a:off x="9513465" y="4853596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298;p11">
            <a:extLst>
              <a:ext uri="{FF2B5EF4-FFF2-40B4-BE49-F238E27FC236}">
                <a16:creationId xmlns:a16="http://schemas.microsoft.com/office/drawing/2014/main" id="{D2E6A6C6-CC0E-A0F8-545D-4C158A1EE540}"/>
              </a:ext>
            </a:extLst>
          </p:cNvPr>
          <p:cNvSpPr txBox="1"/>
          <p:nvPr/>
        </p:nvSpPr>
        <p:spPr>
          <a:xfrm>
            <a:off x="9698100" y="4645035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03/0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7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JSP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코드 재구성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javascript</a:t>
            </a: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재구성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Tomcat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서버 연결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16" name="Google Shape;299;p11">
            <a:extLst>
              <a:ext uri="{FF2B5EF4-FFF2-40B4-BE49-F238E27FC236}">
                <a16:creationId xmlns:a16="http://schemas.microsoft.com/office/drawing/2014/main" id="{F9B2020D-03DF-099D-CB79-61CC8EDFCBFD}"/>
              </a:ext>
            </a:extLst>
          </p:cNvPr>
          <p:cNvCxnSpPr/>
          <p:nvPr/>
        </p:nvCxnSpPr>
        <p:spPr>
          <a:xfrm flipH="1">
            <a:off x="10445824" y="386747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449303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>
          <a:extLst>
            <a:ext uri="{FF2B5EF4-FFF2-40B4-BE49-F238E27FC236}">
              <a16:creationId xmlns:a16="http://schemas.microsoft.com/office/drawing/2014/main" id="{C56A59EB-3C9A-4E07-C837-E83684D68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>
            <a:extLst>
              <a:ext uri="{FF2B5EF4-FFF2-40B4-BE49-F238E27FC236}">
                <a16:creationId xmlns:a16="http://schemas.microsoft.com/office/drawing/2014/main" id="{68F80487-2B7D-D444-5CB9-D3EE2505DBB8}"/>
              </a:ext>
            </a:extLst>
          </p:cNvPr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>
            <a:extLst>
              <a:ext uri="{FF2B5EF4-FFF2-40B4-BE49-F238E27FC236}">
                <a16:creationId xmlns:a16="http://schemas.microsoft.com/office/drawing/2014/main" id="{46DCDDAC-A664-957D-2659-453D50054EC2}"/>
              </a:ext>
            </a:extLst>
          </p:cNvPr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81" name="Google Shape;281;p11">
            <a:extLst>
              <a:ext uri="{FF2B5EF4-FFF2-40B4-BE49-F238E27FC236}">
                <a16:creationId xmlns:a16="http://schemas.microsoft.com/office/drawing/2014/main" id="{1AB62264-F31C-3E84-6BA8-6DD4C05AF04D}"/>
              </a:ext>
            </a:extLst>
          </p:cNvPr>
          <p:cNvCxnSpPr/>
          <p:nvPr/>
        </p:nvCxnSpPr>
        <p:spPr>
          <a:xfrm>
            <a:off x="3668551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5" name="Google Shape;285;p11">
            <a:extLst>
              <a:ext uri="{FF2B5EF4-FFF2-40B4-BE49-F238E27FC236}">
                <a16:creationId xmlns:a16="http://schemas.microsoft.com/office/drawing/2014/main" id="{62F9AC41-5639-F3F2-8B26-DF85EAAD2A2B}"/>
              </a:ext>
            </a:extLst>
          </p:cNvPr>
          <p:cNvSpPr/>
          <p:nvPr/>
        </p:nvSpPr>
        <p:spPr>
          <a:xfrm>
            <a:off x="6019091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>
            <a:extLst>
              <a:ext uri="{FF2B5EF4-FFF2-40B4-BE49-F238E27FC236}">
                <a16:creationId xmlns:a16="http://schemas.microsoft.com/office/drawing/2014/main" id="{127649A7-DF26-CAC5-3DB3-FDDB139CCE8B}"/>
              </a:ext>
            </a:extLst>
          </p:cNvPr>
          <p:cNvSpPr/>
          <p:nvPr/>
        </p:nvSpPr>
        <p:spPr>
          <a:xfrm>
            <a:off x="7516282" y="379800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p11">
            <a:extLst>
              <a:ext uri="{FF2B5EF4-FFF2-40B4-BE49-F238E27FC236}">
                <a16:creationId xmlns:a16="http://schemas.microsoft.com/office/drawing/2014/main" id="{1FED7077-F2B8-79CE-2B03-4F382E2495CE}"/>
              </a:ext>
            </a:extLst>
          </p:cNvPr>
          <p:cNvSpPr txBox="1"/>
          <p:nvPr/>
        </p:nvSpPr>
        <p:spPr>
          <a:xfrm>
            <a:off x="7766461" y="606267"/>
            <a:ext cx="3891547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5주차. </a:t>
            </a:r>
            <a:r>
              <a:rPr lang="ko-KR" altLang="en-US" sz="3200" b="0" i="0" u="none" strike="noStrike" cap="none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코드 재구성</a:t>
            </a:r>
            <a:endParaRPr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7" name="Google Shape;297;p11">
            <a:extLst>
              <a:ext uri="{FF2B5EF4-FFF2-40B4-BE49-F238E27FC236}">
                <a16:creationId xmlns:a16="http://schemas.microsoft.com/office/drawing/2014/main" id="{298F0492-74AA-D151-33C1-81D2B0F005DF}"/>
              </a:ext>
            </a:extLst>
          </p:cNvPr>
          <p:cNvSpPr/>
          <p:nvPr/>
        </p:nvSpPr>
        <p:spPr>
          <a:xfrm>
            <a:off x="5136592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>
            <a:extLst>
              <a:ext uri="{FF2B5EF4-FFF2-40B4-BE49-F238E27FC236}">
                <a16:creationId xmlns:a16="http://schemas.microsoft.com/office/drawing/2014/main" id="{8DC3E57A-2538-2CE6-C39E-7E92605819D0}"/>
              </a:ext>
            </a:extLst>
          </p:cNvPr>
          <p:cNvSpPr txBox="1"/>
          <p:nvPr/>
        </p:nvSpPr>
        <p:spPr>
          <a:xfrm>
            <a:off x="5321227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03/11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DAO, DTO, Controller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데이터베이스 추가 작성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>
            <a:extLst>
              <a:ext uri="{FF2B5EF4-FFF2-40B4-BE49-F238E27FC236}">
                <a16:creationId xmlns:a16="http://schemas.microsoft.com/office/drawing/2014/main" id="{77FAD8C9-7776-63FB-753E-3155159C5AC8}"/>
              </a:ext>
            </a:extLst>
          </p:cNvPr>
          <p:cNvCxnSpPr/>
          <p:nvPr/>
        </p:nvCxnSpPr>
        <p:spPr>
          <a:xfrm flipH="1">
            <a:off x="6068951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>
            <a:extLst>
              <a:ext uri="{FF2B5EF4-FFF2-40B4-BE49-F238E27FC236}">
                <a16:creationId xmlns:a16="http://schemas.microsoft.com/office/drawing/2014/main" id="{0A05160D-CBA8-E133-F1EC-4A132A7CE505}"/>
              </a:ext>
            </a:extLst>
          </p:cNvPr>
          <p:cNvSpPr/>
          <p:nvPr/>
        </p:nvSpPr>
        <p:spPr>
          <a:xfrm>
            <a:off x="6692793" y="1617428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>
            <a:extLst>
              <a:ext uri="{FF2B5EF4-FFF2-40B4-BE49-F238E27FC236}">
                <a16:creationId xmlns:a16="http://schemas.microsoft.com/office/drawing/2014/main" id="{C8CFF5CA-4585-0045-31D1-C4DE974EE42C}"/>
              </a:ext>
            </a:extLst>
          </p:cNvPr>
          <p:cNvSpPr txBox="1"/>
          <p:nvPr/>
        </p:nvSpPr>
        <p:spPr>
          <a:xfrm>
            <a:off x="6829575" y="1442825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03/12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script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재구성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 페이지 리뉴얼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>
            <a:extLst>
              <a:ext uri="{FF2B5EF4-FFF2-40B4-BE49-F238E27FC236}">
                <a16:creationId xmlns:a16="http://schemas.microsoft.com/office/drawing/2014/main" id="{58CE998D-7F54-D965-3466-35902E6FBE82}"/>
              </a:ext>
            </a:extLst>
          </p:cNvPr>
          <p:cNvCxnSpPr>
            <a:stCxn id="300" idx="2"/>
          </p:cNvCxnSpPr>
          <p:nvPr/>
        </p:nvCxnSpPr>
        <p:spPr>
          <a:xfrm flipH="1">
            <a:off x="7592643" y="309072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798EAF01-1B4C-EC89-9F72-2EBFE64ACF6E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02728882-2460-8A02-FEF9-AD3D9F0CBFDF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71E459A4-AABC-5B29-7324-5D207872FDF7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8AB4FC7D-C2A8-2142-323A-D609E8118594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AAF02BA6-02DE-CB07-3332-0BF6961A1378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194133AD-369E-A3DE-6AE2-F38A15B90A59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3351D1B9-A7BE-8D01-A93C-0A1BD720C707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86;p11">
            <a:extLst>
              <a:ext uri="{FF2B5EF4-FFF2-40B4-BE49-F238E27FC236}">
                <a16:creationId xmlns:a16="http://schemas.microsoft.com/office/drawing/2014/main" id="{77AB2A44-37D5-218B-86FC-402FDB8CDF1F}"/>
              </a:ext>
            </a:extLst>
          </p:cNvPr>
          <p:cNvSpPr/>
          <p:nvPr/>
        </p:nvSpPr>
        <p:spPr>
          <a:xfrm>
            <a:off x="4492040" y="37931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00;p11">
            <a:extLst>
              <a:ext uri="{FF2B5EF4-FFF2-40B4-BE49-F238E27FC236}">
                <a16:creationId xmlns:a16="http://schemas.microsoft.com/office/drawing/2014/main" id="{6B6DFB6C-54D3-758B-A133-EDF95834A4E7}"/>
              </a:ext>
            </a:extLst>
          </p:cNvPr>
          <p:cNvSpPr/>
          <p:nvPr/>
        </p:nvSpPr>
        <p:spPr>
          <a:xfrm>
            <a:off x="3668551" y="1612573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301;p11">
            <a:extLst>
              <a:ext uri="{FF2B5EF4-FFF2-40B4-BE49-F238E27FC236}">
                <a16:creationId xmlns:a16="http://schemas.microsoft.com/office/drawing/2014/main" id="{0C0D572B-DC37-8780-AF0F-D6B3FF4C111C}"/>
              </a:ext>
            </a:extLst>
          </p:cNvPr>
          <p:cNvSpPr txBox="1"/>
          <p:nvPr/>
        </p:nvSpPr>
        <p:spPr>
          <a:xfrm>
            <a:off x="3805333" y="1437970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03/10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ERD </a:t>
            </a: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재구성</a:t>
            </a: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데이터베이스 작성</a:t>
            </a: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jsp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변환 테스트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12" name="Google Shape;302;p11">
            <a:extLst>
              <a:ext uri="{FF2B5EF4-FFF2-40B4-BE49-F238E27FC236}">
                <a16:creationId xmlns:a16="http://schemas.microsoft.com/office/drawing/2014/main" id="{39CF802E-D1BA-A44E-6749-81D7ED473A69}"/>
              </a:ext>
            </a:extLst>
          </p:cNvPr>
          <p:cNvCxnSpPr>
            <a:stCxn id="3" idx="2"/>
          </p:cNvCxnSpPr>
          <p:nvPr/>
        </p:nvCxnSpPr>
        <p:spPr>
          <a:xfrm flipH="1">
            <a:off x="4568401" y="308587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Google Shape;285;p11">
            <a:extLst>
              <a:ext uri="{FF2B5EF4-FFF2-40B4-BE49-F238E27FC236}">
                <a16:creationId xmlns:a16="http://schemas.microsoft.com/office/drawing/2014/main" id="{35C84431-4DCA-15CA-B049-4D4685520D4D}"/>
              </a:ext>
            </a:extLst>
          </p:cNvPr>
          <p:cNvSpPr/>
          <p:nvPr/>
        </p:nvSpPr>
        <p:spPr>
          <a:xfrm>
            <a:off x="9041227" y="3802160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297;p11">
            <a:extLst>
              <a:ext uri="{FF2B5EF4-FFF2-40B4-BE49-F238E27FC236}">
                <a16:creationId xmlns:a16="http://schemas.microsoft.com/office/drawing/2014/main" id="{4C1CAD54-E611-C9D9-8172-AC82DB74E909}"/>
              </a:ext>
            </a:extLst>
          </p:cNvPr>
          <p:cNvSpPr/>
          <p:nvPr/>
        </p:nvSpPr>
        <p:spPr>
          <a:xfrm>
            <a:off x="8158728" y="4853277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298;p11">
            <a:extLst>
              <a:ext uri="{FF2B5EF4-FFF2-40B4-BE49-F238E27FC236}">
                <a16:creationId xmlns:a16="http://schemas.microsoft.com/office/drawing/2014/main" id="{AA68B694-AABA-F8B2-287F-B385619768D3}"/>
              </a:ext>
            </a:extLst>
          </p:cNvPr>
          <p:cNvSpPr txBox="1"/>
          <p:nvPr/>
        </p:nvSpPr>
        <p:spPr>
          <a:xfrm>
            <a:off x="8343363" y="4644716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03/13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JSP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파일 변환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16" name="Google Shape;299;p11">
            <a:extLst>
              <a:ext uri="{FF2B5EF4-FFF2-40B4-BE49-F238E27FC236}">
                <a16:creationId xmlns:a16="http://schemas.microsoft.com/office/drawing/2014/main" id="{685FC80F-C1DC-50F5-C7BB-BF3EC381E164}"/>
              </a:ext>
            </a:extLst>
          </p:cNvPr>
          <p:cNvCxnSpPr/>
          <p:nvPr/>
        </p:nvCxnSpPr>
        <p:spPr>
          <a:xfrm flipH="1">
            <a:off x="9091087" y="3867151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" name="Google Shape;286;p11">
            <a:extLst>
              <a:ext uri="{FF2B5EF4-FFF2-40B4-BE49-F238E27FC236}">
                <a16:creationId xmlns:a16="http://schemas.microsoft.com/office/drawing/2014/main" id="{FAB98812-5CB7-C32E-C6A2-1415FC69A6A7}"/>
              </a:ext>
            </a:extLst>
          </p:cNvPr>
          <p:cNvSpPr/>
          <p:nvPr/>
        </p:nvSpPr>
        <p:spPr>
          <a:xfrm>
            <a:off x="10455895" y="37931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300;p11">
            <a:extLst>
              <a:ext uri="{FF2B5EF4-FFF2-40B4-BE49-F238E27FC236}">
                <a16:creationId xmlns:a16="http://schemas.microsoft.com/office/drawing/2014/main" id="{19E23AE2-506E-D66A-CACA-FA616E0B5B60}"/>
              </a:ext>
            </a:extLst>
          </p:cNvPr>
          <p:cNvSpPr/>
          <p:nvPr/>
        </p:nvSpPr>
        <p:spPr>
          <a:xfrm>
            <a:off x="9632406" y="1612573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301;p11">
            <a:extLst>
              <a:ext uri="{FF2B5EF4-FFF2-40B4-BE49-F238E27FC236}">
                <a16:creationId xmlns:a16="http://schemas.microsoft.com/office/drawing/2014/main" id="{C4BF626A-2DA9-44F6-6A2B-C2BDD2B39356}"/>
              </a:ext>
            </a:extLst>
          </p:cNvPr>
          <p:cNvSpPr txBox="1"/>
          <p:nvPr/>
        </p:nvSpPr>
        <p:spPr>
          <a:xfrm>
            <a:off x="9769188" y="1437970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03/14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부품코드 페이지 완성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0" name="Google Shape;302;p11">
            <a:extLst>
              <a:ext uri="{FF2B5EF4-FFF2-40B4-BE49-F238E27FC236}">
                <a16:creationId xmlns:a16="http://schemas.microsoft.com/office/drawing/2014/main" id="{C0CAD563-8A74-D4BB-EC5B-BB82535EDDB7}"/>
              </a:ext>
            </a:extLst>
          </p:cNvPr>
          <p:cNvCxnSpPr>
            <a:stCxn id="18" idx="2"/>
          </p:cNvCxnSpPr>
          <p:nvPr/>
        </p:nvCxnSpPr>
        <p:spPr>
          <a:xfrm flipH="1">
            <a:off x="10532256" y="308587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797245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>
          <a:extLst>
            <a:ext uri="{FF2B5EF4-FFF2-40B4-BE49-F238E27FC236}">
              <a16:creationId xmlns:a16="http://schemas.microsoft.com/office/drawing/2014/main" id="{F04024D7-72FE-6127-FAE7-DDCB1EA13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>
            <a:extLst>
              <a:ext uri="{FF2B5EF4-FFF2-40B4-BE49-F238E27FC236}">
                <a16:creationId xmlns:a16="http://schemas.microsoft.com/office/drawing/2014/main" id="{878EEB78-5E9A-C149-A09C-D95D22575974}"/>
              </a:ext>
            </a:extLst>
          </p:cNvPr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>
            <a:extLst>
              <a:ext uri="{FF2B5EF4-FFF2-40B4-BE49-F238E27FC236}">
                <a16:creationId xmlns:a16="http://schemas.microsoft.com/office/drawing/2014/main" id="{8B190362-2988-B62D-F804-C6AFA17143EA}"/>
              </a:ext>
            </a:extLst>
          </p:cNvPr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9" name="Google Shape;289;p11">
            <a:extLst>
              <a:ext uri="{FF2B5EF4-FFF2-40B4-BE49-F238E27FC236}">
                <a16:creationId xmlns:a16="http://schemas.microsoft.com/office/drawing/2014/main" id="{56B34ECD-D58F-ADD7-433A-DB0D0C2F5235}"/>
              </a:ext>
            </a:extLst>
          </p:cNvPr>
          <p:cNvSpPr txBox="1"/>
          <p:nvPr/>
        </p:nvSpPr>
        <p:spPr>
          <a:xfrm>
            <a:off x="7181850" y="606267"/>
            <a:ext cx="4476158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6</a:t>
            </a: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주차. </a:t>
            </a:r>
            <a:r>
              <a:rPr lang="ko-KR" altLang="en-US" sz="3200" b="0" i="0" u="none" strike="noStrike" cap="none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서버연결 마무리</a:t>
            </a:r>
            <a:endParaRPr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A4DDC7DC-132E-F448-9958-0FD113CE5A78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1AE23619-3543-77A2-F6A3-178D85249C67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DB104A94-2929-3431-BDFB-B611D135D201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0FD64E79-C626-403B-E676-D40604F065DD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694BEA31-4809-0ADC-FD37-750C109F328C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C0B9AF3B-055D-019E-BFDE-46DD24385360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2B7F61DC-8CBA-EF45-E627-8AA26B7BD658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" name="Google Shape;281;p11">
            <a:extLst>
              <a:ext uri="{FF2B5EF4-FFF2-40B4-BE49-F238E27FC236}">
                <a16:creationId xmlns:a16="http://schemas.microsoft.com/office/drawing/2014/main" id="{5E90B60A-7A7A-E1E9-E8AA-A17DC4ACC4D7}"/>
              </a:ext>
            </a:extLst>
          </p:cNvPr>
          <p:cNvCxnSpPr/>
          <p:nvPr/>
        </p:nvCxnSpPr>
        <p:spPr>
          <a:xfrm>
            <a:off x="3668551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Google Shape;284;p11">
            <a:extLst>
              <a:ext uri="{FF2B5EF4-FFF2-40B4-BE49-F238E27FC236}">
                <a16:creationId xmlns:a16="http://schemas.microsoft.com/office/drawing/2014/main" id="{A8A270D0-AD7A-F597-B8CC-52660EBB6A01}"/>
              </a:ext>
            </a:extLst>
          </p:cNvPr>
          <p:cNvSpPr/>
          <p:nvPr/>
        </p:nvSpPr>
        <p:spPr>
          <a:xfrm>
            <a:off x="4534233" y="37938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285;p11">
            <a:extLst>
              <a:ext uri="{FF2B5EF4-FFF2-40B4-BE49-F238E27FC236}">
                <a16:creationId xmlns:a16="http://schemas.microsoft.com/office/drawing/2014/main" id="{84CEB5A1-F685-CCD7-7457-3BA860C9EA70}"/>
              </a:ext>
            </a:extLst>
          </p:cNvPr>
          <p:cNvSpPr/>
          <p:nvPr/>
        </p:nvSpPr>
        <p:spPr>
          <a:xfrm>
            <a:off x="7684268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286;p11">
            <a:extLst>
              <a:ext uri="{FF2B5EF4-FFF2-40B4-BE49-F238E27FC236}">
                <a16:creationId xmlns:a16="http://schemas.microsoft.com/office/drawing/2014/main" id="{77AC4849-3487-5A6C-5519-5E07CB9640E4}"/>
              </a:ext>
            </a:extLst>
          </p:cNvPr>
          <p:cNvSpPr/>
          <p:nvPr/>
        </p:nvSpPr>
        <p:spPr>
          <a:xfrm>
            <a:off x="9331747" y="37931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290;p11">
            <a:extLst>
              <a:ext uri="{FF2B5EF4-FFF2-40B4-BE49-F238E27FC236}">
                <a16:creationId xmlns:a16="http://schemas.microsoft.com/office/drawing/2014/main" id="{05692C55-ECC4-A10A-E6FD-50F4FB90606E}"/>
              </a:ext>
            </a:extLst>
          </p:cNvPr>
          <p:cNvSpPr/>
          <p:nvPr/>
        </p:nvSpPr>
        <p:spPr>
          <a:xfrm>
            <a:off x="3662677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291;p11">
            <a:extLst>
              <a:ext uri="{FF2B5EF4-FFF2-40B4-BE49-F238E27FC236}">
                <a16:creationId xmlns:a16="http://schemas.microsoft.com/office/drawing/2014/main" id="{111AE135-D017-54E9-6E18-B653D397978D}"/>
              </a:ext>
            </a:extLst>
          </p:cNvPr>
          <p:cNvSpPr txBox="1"/>
          <p:nvPr/>
        </p:nvSpPr>
        <p:spPr>
          <a:xfrm>
            <a:off x="3847312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03/17</a:t>
            </a: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세션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쿠키 저장 구현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데이터베이스 중간 점검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7" name="Google Shape;293;p11">
            <a:extLst>
              <a:ext uri="{FF2B5EF4-FFF2-40B4-BE49-F238E27FC236}">
                <a16:creationId xmlns:a16="http://schemas.microsoft.com/office/drawing/2014/main" id="{BF9E0C44-18A9-1FA2-134B-50AAE12D74B2}"/>
              </a:ext>
            </a:extLst>
          </p:cNvPr>
          <p:cNvCxnSpPr/>
          <p:nvPr/>
        </p:nvCxnSpPr>
        <p:spPr>
          <a:xfrm flipH="1">
            <a:off x="4595036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" name="Google Shape;297;p11">
            <a:extLst>
              <a:ext uri="{FF2B5EF4-FFF2-40B4-BE49-F238E27FC236}">
                <a16:creationId xmlns:a16="http://schemas.microsoft.com/office/drawing/2014/main" id="{24582A98-B25F-C27B-7065-A7E02F1252DD}"/>
              </a:ext>
            </a:extLst>
          </p:cNvPr>
          <p:cNvSpPr/>
          <p:nvPr/>
        </p:nvSpPr>
        <p:spPr>
          <a:xfrm>
            <a:off x="6801769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" name="Google Shape;298;p11">
            <a:extLst>
              <a:ext uri="{FF2B5EF4-FFF2-40B4-BE49-F238E27FC236}">
                <a16:creationId xmlns:a16="http://schemas.microsoft.com/office/drawing/2014/main" id="{6023D56F-ED9A-F26F-5E14-AF201C5C79F2}"/>
              </a:ext>
            </a:extLst>
          </p:cNvPr>
          <p:cNvSpPr txBox="1"/>
          <p:nvPr/>
        </p:nvSpPr>
        <p:spPr>
          <a:xfrm>
            <a:off x="6986404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03/19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생산공정 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공지사항 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일반게시판 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30" name="Google Shape;299;p11">
            <a:extLst>
              <a:ext uri="{FF2B5EF4-FFF2-40B4-BE49-F238E27FC236}">
                <a16:creationId xmlns:a16="http://schemas.microsoft.com/office/drawing/2014/main" id="{A5C2F86F-5D34-B2C4-D61D-DE27986C37E4}"/>
              </a:ext>
            </a:extLst>
          </p:cNvPr>
          <p:cNvCxnSpPr/>
          <p:nvPr/>
        </p:nvCxnSpPr>
        <p:spPr>
          <a:xfrm flipH="1">
            <a:off x="7734128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300;p11">
            <a:extLst>
              <a:ext uri="{FF2B5EF4-FFF2-40B4-BE49-F238E27FC236}">
                <a16:creationId xmlns:a16="http://schemas.microsoft.com/office/drawing/2014/main" id="{29E9E016-F825-B65F-4F5F-A234A8184FF2}"/>
              </a:ext>
            </a:extLst>
          </p:cNvPr>
          <p:cNvSpPr/>
          <p:nvPr/>
        </p:nvSpPr>
        <p:spPr>
          <a:xfrm>
            <a:off x="8508258" y="1612573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6" name="Google Shape;301;p11">
            <a:extLst>
              <a:ext uri="{FF2B5EF4-FFF2-40B4-BE49-F238E27FC236}">
                <a16:creationId xmlns:a16="http://schemas.microsoft.com/office/drawing/2014/main" id="{C1AFF040-93F3-D7BA-0FB0-B40CA934B826}"/>
              </a:ext>
            </a:extLst>
          </p:cNvPr>
          <p:cNvSpPr txBox="1"/>
          <p:nvPr/>
        </p:nvSpPr>
        <p:spPr>
          <a:xfrm>
            <a:off x="8645040" y="1437969"/>
            <a:ext cx="1552200" cy="1654103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재고조회</a:t>
            </a: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페이지 완성</a:t>
            </a: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PPT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57" name="Google Shape;302;p11">
            <a:extLst>
              <a:ext uri="{FF2B5EF4-FFF2-40B4-BE49-F238E27FC236}">
                <a16:creationId xmlns:a16="http://schemas.microsoft.com/office/drawing/2014/main" id="{62891DB8-97DC-76F5-DD76-908954EEE05F}"/>
              </a:ext>
            </a:extLst>
          </p:cNvPr>
          <p:cNvCxnSpPr>
            <a:stCxn id="31" idx="2"/>
          </p:cNvCxnSpPr>
          <p:nvPr/>
        </p:nvCxnSpPr>
        <p:spPr>
          <a:xfrm flipH="1">
            <a:off x="9408108" y="308587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8" name="Google Shape;286;p11">
            <a:extLst>
              <a:ext uri="{FF2B5EF4-FFF2-40B4-BE49-F238E27FC236}">
                <a16:creationId xmlns:a16="http://schemas.microsoft.com/office/drawing/2014/main" id="{055D98FF-6DB2-6E50-307F-DF26051EC718}"/>
              </a:ext>
            </a:extLst>
          </p:cNvPr>
          <p:cNvSpPr/>
          <p:nvPr/>
        </p:nvSpPr>
        <p:spPr>
          <a:xfrm>
            <a:off x="6044700" y="37931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9" name="Google Shape;300;p11">
            <a:extLst>
              <a:ext uri="{FF2B5EF4-FFF2-40B4-BE49-F238E27FC236}">
                <a16:creationId xmlns:a16="http://schemas.microsoft.com/office/drawing/2014/main" id="{960A4945-6774-D689-7B02-60FB2D2485FD}"/>
              </a:ext>
            </a:extLst>
          </p:cNvPr>
          <p:cNvSpPr/>
          <p:nvPr/>
        </p:nvSpPr>
        <p:spPr>
          <a:xfrm>
            <a:off x="5221211" y="1612573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301;p11">
            <a:extLst>
              <a:ext uri="{FF2B5EF4-FFF2-40B4-BE49-F238E27FC236}">
                <a16:creationId xmlns:a16="http://schemas.microsoft.com/office/drawing/2014/main" id="{A197297C-C406-4A31-A0C8-6E39C48EDC13}"/>
              </a:ext>
            </a:extLst>
          </p:cNvPr>
          <p:cNvSpPr txBox="1"/>
          <p:nvPr/>
        </p:nvSpPr>
        <p:spPr>
          <a:xfrm>
            <a:off x="5357993" y="1437970"/>
            <a:ext cx="1552200" cy="1551842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03/18</a:t>
            </a: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검사기준 페이지 완성</a:t>
            </a: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 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품질관리 페이지 완성</a:t>
            </a: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61" name="Google Shape;302;p11">
            <a:extLst>
              <a:ext uri="{FF2B5EF4-FFF2-40B4-BE49-F238E27FC236}">
                <a16:creationId xmlns:a16="http://schemas.microsoft.com/office/drawing/2014/main" id="{D42EAC8E-2F07-F32C-804D-1B32E8372B29}"/>
              </a:ext>
            </a:extLst>
          </p:cNvPr>
          <p:cNvCxnSpPr>
            <a:stCxn id="259" idx="2"/>
          </p:cNvCxnSpPr>
          <p:nvPr/>
        </p:nvCxnSpPr>
        <p:spPr>
          <a:xfrm flipH="1">
            <a:off x="6121061" y="308587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2" name="Google Shape;285;p11">
            <a:extLst>
              <a:ext uri="{FF2B5EF4-FFF2-40B4-BE49-F238E27FC236}">
                <a16:creationId xmlns:a16="http://schemas.microsoft.com/office/drawing/2014/main" id="{CB52F991-D95E-A269-84EF-5C9D37D11553}"/>
              </a:ext>
            </a:extLst>
          </p:cNvPr>
          <p:cNvSpPr/>
          <p:nvPr/>
        </p:nvSpPr>
        <p:spPr>
          <a:xfrm>
            <a:off x="10767328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3" name="Google Shape;297;p11">
            <a:extLst>
              <a:ext uri="{FF2B5EF4-FFF2-40B4-BE49-F238E27FC236}">
                <a16:creationId xmlns:a16="http://schemas.microsoft.com/office/drawing/2014/main" id="{5F0411B0-1A59-6892-94EB-BC6DDCE65EFF}"/>
              </a:ext>
            </a:extLst>
          </p:cNvPr>
          <p:cNvSpPr/>
          <p:nvPr/>
        </p:nvSpPr>
        <p:spPr>
          <a:xfrm>
            <a:off x="9884829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4" name="Google Shape;298;p11">
            <a:extLst>
              <a:ext uri="{FF2B5EF4-FFF2-40B4-BE49-F238E27FC236}">
                <a16:creationId xmlns:a16="http://schemas.microsoft.com/office/drawing/2014/main" id="{91BE1286-D060-E92B-EA46-C03845B5F723}"/>
              </a:ext>
            </a:extLst>
          </p:cNvPr>
          <p:cNvSpPr txBox="1"/>
          <p:nvPr/>
        </p:nvSpPr>
        <p:spPr>
          <a:xfrm>
            <a:off x="10069464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21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 프로젝트 발표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65" name="Google Shape;299;p11">
            <a:extLst>
              <a:ext uri="{FF2B5EF4-FFF2-40B4-BE49-F238E27FC236}">
                <a16:creationId xmlns:a16="http://schemas.microsoft.com/office/drawing/2014/main" id="{5617A024-EA97-D073-C28E-64A925452F99}"/>
              </a:ext>
            </a:extLst>
          </p:cNvPr>
          <p:cNvCxnSpPr/>
          <p:nvPr/>
        </p:nvCxnSpPr>
        <p:spPr>
          <a:xfrm flipH="1">
            <a:off x="10817188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922189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"/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12"/>
          <p:cNvSpPr txBox="1">
            <a:spLocks noGrp="1"/>
          </p:cNvSpPr>
          <p:nvPr>
            <p:ph type="title"/>
          </p:nvPr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2"/>
          <p:cNvSpPr/>
          <p:nvPr/>
        </p:nvSpPr>
        <p:spPr>
          <a:xfrm>
            <a:off x="0" y="210030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12"/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/>
          </a:p>
        </p:txBody>
      </p:sp>
      <p:sp>
        <p:nvSpPr>
          <p:cNvPr id="311" name="Google Shape;311;p12"/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12" descr="HTML - 위키백과, 우리 모두의 백과사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7330" y="4491179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2" descr="CSS - 위키백과, 우리 모두의 백과사전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57344" y="4491179"/>
            <a:ext cx="7645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2"/>
          <p:cNvSpPr/>
          <p:nvPr/>
        </p:nvSpPr>
        <p:spPr>
          <a:xfrm>
            <a:off x="3457330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44D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p12"/>
          <p:cNvSpPr/>
          <p:nvPr/>
        </p:nvSpPr>
        <p:spPr>
          <a:xfrm>
            <a:off x="5519594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64D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12"/>
          <p:cNvSpPr/>
          <p:nvPr/>
        </p:nvSpPr>
        <p:spPr>
          <a:xfrm>
            <a:off x="7581857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4A12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p12"/>
          <p:cNvSpPr txBox="1"/>
          <p:nvPr/>
        </p:nvSpPr>
        <p:spPr>
          <a:xfrm>
            <a:off x="3383541" y="1176635"/>
            <a:ext cx="33405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Design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2"/>
          <p:cNvSpPr txBox="1"/>
          <p:nvPr/>
        </p:nvSpPr>
        <p:spPr>
          <a:xfrm>
            <a:off x="3383542" y="3839582"/>
            <a:ext cx="32022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rgbClr val="D4D4D4"/>
                </a:solidFill>
              </a:rPr>
              <a:t>Coding Front end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2"/>
          <p:cNvSpPr txBox="1"/>
          <p:nvPr/>
        </p:nvSpPr>
        <p:spPr>
          <a:xfrm>
            <a:off x="3637323" y="5821432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HTML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2"/>
          <p:cNvSpPr txBox="1"/>
          <p:nvPr/>
        </p:nvSpPr>
        <p:spPr>
          <a:xfrm>
            <a:off x="5699598" y="5821432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CSS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2"/>
          <p:cNvSpPr txBox="1"/>
          <p:nvPr/>
        </p:nvSpPr>
        <p:spPr>
          <a:xfrm>
            <a:off x="7529648" y="5821432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javascript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2"/>
          <p:cNvSpPr/>
          <p:nvPr/>
        </p:nvSpPr>
        <p:spPr>
          <a:xfrm>
            <a:off x="3457330" y="173377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D02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12"/>
          <p:cNvSpPr txBox="1"/>
          <p:nvPr/>
        </p:nvSpPr>
        <p:spPr>
          <a:xfrm>
            <a:off x="3637323" y="3259310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MIRO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8685" y="2035132"/>
            <a:ext cx="837275" cy="83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30;p12">
            <a:extLst>
              <a:ext uri="{FF2B5EF4-FFF2-40B4-BE49-F238E27FC236}">
                <a16:creationId xmlns:a16="http://schemas.microsoft.com/office/drawing/2014/main" id="{83F2826C-30DE-6EFF-6286-35FB072FD06E}"/>
              </a:ext>
            </a:extLst>
          </p:cNvPr>
          <p:cNvSpPr/>
          <p:nvPr/>
        </p:nvSpPr>
        <p:spPr>
          <a:xfrm>
            <a:off x="5435764" y="171682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C99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31;p12">
            <a:extLst>
              <a:ext uri="{FF2B5EF4-FFF2-40B4-BE49-F238E27FC236}">
                <a16:creationId xmlns:a16="http://schemas.microsoft.com/office/drawing/2014/main" id="{62B30CF1-3F54-BBD3-C692-2656FF96A6D0}"/>
              </a:ext>
            </a:extLst>
          </p:cNvPr>
          <p:cNvSpPr txBox="1"/>
          <p:nvPr/>
        </p:nvSpPr>
        <p:spPr>
          <a:xfrm>
            <a:off x="5402516" y="3242360"/>
            <a:ext cx="1492191" cy="648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Visual Studio Code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2" descr="PNG, SVG 형식의 비주얼 스튜디오 코드-2019 색상 아이콘">
            <a:extLst>
              <a:ext uri="{FF2B5EF4-FFF2-40B4-BE49-F238E27FC236}">
                <a16:creationId xmlns:a16="http://schemas.microsoft.com/office/drawing/2014/main" id="{01ACE4A2-525F-28E5-B2F0-BA1827ADC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991" y="1859156"/>
            <a:ext cx="1126050" cy="112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53C3408F-3807-DC19-0DC3-CC0D0828D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730" y="4491179"/>
            <a:ext cx="996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64BDDD7A-DD5A-B786-D354-B0E3736C20E9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</a:t>
            </a: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Skill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21;p12">
            <a:extLst>
              <a:ext uri="{FF2B5EF4-FFF2-40B4-BE49-F238E27FC236}">
                <a16:creationId xmlns:a16="http://schemas.microsoft.com/office/drawing/2014/main" id="{464BDD12-BE5A-86B4-5CF6-B28C9B8B9531}"/>
              </a:ext>
            </a:extLst>
          </p:cNvPr>
          <p:cNvSpPr/>
          <p:nvPr/>
        </p:nvSpPr>
        <p:spPr>
          <a:xfrm>
            <a:off x="9607881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53866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326;p12">
            <a:extLst>
              <a:ext uri="{FF2B5EF4-FFF2-40B4-BE49-F238E27FC236}">
                <a16:creationId xmlns:a16="http://schemas.microsoft.com/office/drawing/2014/main" id="{13487851-6400-061F-44B9-BA8AF4BB4F44}"/>
              </a:ext>
            </a:extLst>
          </p:cNvPr>
          <p:cNvSpPr txBox="1"/>
          <p:nvPr/>
        </p:nvSpPr>
        <p:spPr>
          <a:xfrm>
            <a:off x="9609459" y="5821432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JSON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2A9AEC30-572D-354F-DD46-7C8E2692E4F1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D6B0D2FF-E6CA-434F-7873-6C49FA727DFB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D5E4747-A069-D106-E47D-0E7C0263939C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What is a JSON file, what is it used for and how can it be opened?">
            <a:extLst>
              <a:ext uri="{FF2B5EF4-FFF2-40B4-BE49-F238E27FC236}">
                <a16:creationId xmlns:a16="http://schemas.microsoft.com/office/drawing/2014/main" id="{077C89B5-6178-3B13-7134-BEF158730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331" y="4773196"/>
            <a:ext cx="1288655" cy="51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06">
          <a:extLst>
            <a:ext uri="{FF2B5EF4-FFF2-40B4-BE49-F238E27FC236}">
              <a16:creationId xmlns:a16="http://schemas.microsoft.com/office/drawing/2014/main" id="{B50D61F7-2866-558D-920E-11982ADAB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">
            <a:extLst>
              <a:ext uri="{FF2B5EF4-FFF2-40B4-BE49-F238E27FC236}">
                <a16:creationId xmlns:a16="http://schemas.microsoft.com/office/drawing/2014/main" id="{B9A1075D-395A-39DD-85B5-775C7F48DAA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12">
            <a:extLst>
              <a:ext uri="{FF2B5EF4-FFF2-40B4-BE49-F238E27FC236}">
                <a16:creationId xmlns:a16="http://schemas.microsoft.com/office/drawing/2014/main" id="{22F26A6C-06B8-118B-668D-8B92E030AF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2">
            <a:extLst>
              <a:ext uri="{FF2B5EF4-FFF2-40B4-BE49-F238E27FC236}">
                <a16:creationId xmlns:a16="http://schemas.microsoft.com/office/drawing/2014/main" id="{150A9362-A970-A557-21E7-18D497F1B4AB}"/>
              </a:ext>
            </a:extLst>
          </p:cNvPr>
          <p:cNvSpPr/>
          <p:nvPr/>
        </p:nvSpPr>
        <p:spPr>
          <a:xfrm>
            <a:off x="0" y="210030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12">
            <a:extLst>
              <a:ext uri="{FF2B5EF4-FFF2-40B4-BE49-F238E27FC236}">
                <a16:creationId xmlns:a16="http://schemas.microsoft.com/office/drawing/2014/main" id="{8DB7BDD2-B1CD-3069-74D2-FC0B9D602B13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/>
          </a:p>
        </p:txBody>
      </p:sp>
      <p:sp>
        <p:nvSpPr>
          <p:cNvPr id="311" name="Google Shape;311;p12">
            <a:extLst>
              <a:ext uri="{FF2B5EF4-FFF2-40B4-BE49-F238E27FC236}">
                <a16:creationId xmlns:a16="http://schemas.microsoft.com/office/drawing/2014/main" id="{48757B3A-AF7C-511D-58DE-1C7431448802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2">
            <a:extLst>
              <a:ext uri="{FF2B5EF4-FFF2-40B4-BE49-F238E27FC236}">
                <a16:creationId xmlns:a16="http://schemas.microsoft.com/office/drawing/2014/main" id="{AF0B8E2B-9C7A-71C0-8DB6-C09EFD7A93F5}"/>
              </a:ext>
            </a:extLst>
          </p:cNvPr>
          <p:cNvSpPr/>
          <p:nvPr/>
        </p:nvSpPr>
        <p:spPr>
          <a:xfrm>
            <a:off x="3377597" y="4477194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11F2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p12">
            <a:extLst>
              <a:ext uri="{FF2B5EF4-FFF2-40B4-BE49-F238E27FC236}">
                <a16:creationId xmlns:a16="http://schemas.microsoft.com/office/drawing/2014/main" id="{8DD36714-6913-54AE-C11B-AE4F1F809C25}"/>
              </a:ext>
            </a:extLst>
          </p:cNvPr>
          <p:cNvSpPr/>
          <p:nvPr/>
        </p:nvSpPr>
        <p:spPr>
          <a:xfrm>
            <a:off x="5439861" y="4477194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D1A41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12">
            <a:extLst>
              <a:ext uri="{FF2B5EF4-FFF2-40B4-BE49-F238E27FC236}">
                <a16:creationId xmlns:a16="http://schemas.microsoft.com/office/drawing/2014/main" id="{140F69F7-5AF6-09EF-57AC-4C3FB8E57F43}"/>
              </a:ext>
            </a:extLst>
          </p:cNvPr>
          <p:cNvSpPr/>
          <p:nvPr/>
        </p:nvSpPr>
        <p:spPr>
          <a:xfrm>
            <a:off x="7502124" y="4477194"/>
            <a:ext cx="1440000" cy="14400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p12">
            <a:extLst>
              <a:ext uri="{FF2B5EF4-FFF2-40B4-BE49-F238E27FC236}">
                <a16:creationId xmlns:a16="http://schemas.microsoft.com/office/drawing/2014/main" id="{748FA8C9-FC5E-E153-2C22-F8458B3A3E83}"/>
              </a:ext>
            </a:extLst>
          </p:cNvPr>
          <p:cNvSpPr txBox="1"/>
          <p:nvPr/>
        </p:nvSpPr>
        <p:spPr>
          <a:xfrm>
            <a:off x="3339911" y="3796405"/>
            <a:ext cx="32022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rgbClr val="D4D4D4"/>
                </a:solidFill>
              </a:rPr>
              <a:t>Coding Back</a:t>
            </a:r>
            <a:r>
              <a:rPr lang="en-US" altLang="ko-KR" sz="2400" dirty="0">
                <a:solidFill>
                  <a:srgbClr val="D4D4D4"/>
                </a:solidFill>
              </a:rPr>
              <a:t> end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2">
            <a:extLst>
              <a:ext uri="{FF2B5EF4-FFF2-40B4-BE49-F238E27FC236}">
                <a16:creationId xmlns:a16="http://schemas.microsoft.com/office/drawing/2014/main" id="{D0158C92-6086-EB91-82AA-82E436071766}"/>
              </a:ext>
            </a:extLst>
          </p:cNvPr>
          <p:cNvSpPr txBox="1"/>
          <p:nvPr/>
        </p:nvSpPr>
        <p:spPr>
          <a:xfrm>
            <a:off x="3557590" y="5987447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2">
            <a:extLst>
              <a:ext uri="{FF2B5EF4-FFF2-40B4-BE49-F238E27FC236}">
                <a16:creationId xmlns:a16="http://schemas.microsoft.com/office/drawing/2014/main" id="{63DCD071-B08C-003A-1A47-8282EB21C283}"/>
              </a:ext>
            </a:extLst>
          </p:cNvPr>
          <p:cNvSpPr txBox="1"/>
          <p:nvPr/>
        </p:nvSpPr>
        <p:spPr>
          <a:xfrm>
            <a:off x="5619865" y="5987447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Tomcat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2">
            <a:extLst>
              <a:ext uri="{FF2B5EF4-FFF2-40B4-BE49-F238E27FC236}">
                <a16:creationId xmlns:a16="http://schemas.microsoft.com/office/drawing/2014/main" id="{72EA07D6-422B-2015-C9E5-27D78FF090E0}"/>
              </a:ext>
            </a:extLst>
          </p:cNvPr>
          <p:cNvSpPr txBox="1"/>
          <p:nvPr/>
        </p:nvSpPr>
        <p:spPr>
          <a:xfrm>
            <a:off x="7449915" y="5987447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JSP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92B9720-C943-9D4A-85A8-3535FC3867AC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</a:t>
            </a: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Skill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79EFDDA-1FA9-B4AC-EC38-F951D041E84F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7942EF38-6959-337F-3951-FCEFE75C6770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3767C2D-D902-5F99-4A85-D464634D4159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 descr="자바의 정석 1장 - 자바를 시작하기 전에">
            <a:extLst>
              <a:ext uri="{FF2B5EF4-FFF2-40B4-BE49-F238E27FC236}">
                <a16:creationId xmlns:a16="http://schemas.microsoft.com/office/drawing/2014/main" id="{97692501-F703-9D9E-B5A5-DCA549D3E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26" y="4626912"/>
            <a:ext cx="2027664" cy="11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아파치 톰캣 - 위키백과, 우리 모두의 백과사전">
            <a:extLst>
              <a:ext uri="{FF2B5EF4-FFF2-40B4-BE49-F238E27FC236}">
                <a16:creationId xmlns:a16="http://schemas.microsoft.com/office/drawing/2014/main" id="{778B75DA-64E8-B687-D870-F8484277F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064" y="4745040"/>
            <a:ext cx="1248012" cy="88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SP] JSP (JavaServer Pages ) 란 무엇인가?">
            <a:extLst>
              <a:ext uri="{FF2B5EF4-FFF2-40B4-BE49-F238E27FC236}">
                <a16:creationId xmlns:a16="http://schemas.microsoft.com/office/drawing/2014/main" id="{2FDB8B63-D80E-C222-2F66-1163F9628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386" y="4568490"/>
            <a:ext cx="1213458" cy="121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321;p12">
            <a:extLst>
              <a:ext uri="{FF2B5EF4-FFF2-40B4-BE49-F238E27FC236}">
                <a16:creationId xmlns:a16="http://schemas.microsoft.com/office/drawing/2014/main" id="{99D16D30-A742-2D9C-0C28-D4E75A513C57}"/>
              </a:ext>
            </a:extLst>
          </p:cNvPr>
          <p:cNvSpPr/>
          <p:nvPr/>
        </p:nvSpPr>
        <p:spPr>
          <a:xfrm>
            <a:off x="3339911" y="1752638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1F83C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326;p12">
            <a:extLst>
              <a:ext uri="{FF2B5EF4-FFF2-40B4-BE49-F238E27FC236}">
                <a16:creationId xmlns:a16="http://schemas.microsoft.com/office/drawing/2014/main" id="{A2D39535-5516-17B9-B5B2-E3253CC3C74E}"/>
              </a:ext>
            </a:extLst>
          </p:cNvPr>
          <p:cNvSpPr txBox="1"/>
          <p:nvPr/>
        </p:nvSpPr>
        <p:spPr>
          <a:xfrm>
            <a:off x="3341489" y="3262891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AJAX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6" name="Picture 12" descr="Ajax - 위키백과, 우리 모두의 백과사전">
            <a:extLst>
              <a:ext uri="{FF2B5EF4-FFF2-40B4-BE49-F238E27FC236}">
                <a16:creationId xmlns:a16="http://schemas.microsoft.com/office/drawing/2014/main" id="{E4E6725E-9805-C2FE-A26A-6925BD24D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054" y="2108489"/>
            <a:ext cx="1303713" cy="62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NG, SVG 형식의 오라클 로고 색상 아이콘">
            <a:extLst>
              <a:ext uri="{FF2B5EF4-FFF2-40B4-BE49-F238E27FC236}">
                <a16:creationId xmlns:a16="http://schemas.microsoft.com/office/drawing/2014/main" id="{1C8A25FA-E947-B90A-B7CF-0846878F1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151" y="1924166"/>
            <a:ext cx="1096943" cy="109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322;p12">
            <a:extLst>
              <a:ext uri="{FF2B5EF4-FFF2-40B4-BE49-F238E27FC236}">
                <a16:creationId xmlns:a16="http://schemas.microsoft.com/office/drawing/2014/main" id="{ECD3322B-9B13-E583-EB2F-9C6EEAFC832C}"/>
              </a:ext>
            </a:extLst>
          </p:cNvPr>
          <p:cNvSpPr txBox="1"/>
          <p:nvPr/>
        </p:nvSpPr>
        <p:spPr>
          <a:xfrm>
            <a:off x="3383541" y="1176635"/>
            <a:ext cx="33405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Data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21;p12">
            <a:extLst>
              <a:ext uri="{FF2B5EF4-FFF2-40B4-BE49-F238E27FC236}">
                <a16:creationId xmlns:a16="http://schemas.microsoft.com/office/drawing/2014/main" id="{F4FAD62E-1259-C73D-2733-D7B23C185F8E}"/>
              </a:ext>
            </a:extLst>
          </p:cNvPr>
          <p:cNvSpPr/>
          <p:nvPr/>
        </p:nvSpPr>
        <p:spPr>
          <a:xfrm>
            <a:off x="5551064" y="1752638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10F1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26;p12">
            <a:extLst>
              <a:ext uri="{FF2B5EF4-FFF2-40B4-BE49-F238E27FC236}">
                <a16:creationId xmlns:a16="http://schemas.microsoft.com/office/drawing/2014/main" id="{2659C1D1-7D40-C169-98E6-F6938E80F01A}"/>
              </a:ext>
            </a:extLst>
          </p:cNvPr>
          <p:cNvSpPr txBox="1"/>
          <p:nvPr/>
        </p:nvSpPr>
        <p:spPr>
          <a:xfrm>
            <a:off x="5498864" y="3272105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oracle</a:t>
            </a:r>
            <a:r>
              <a:rPr lang="en-US" sz="18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 DB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4154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/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/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/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0EFF72EC-82CF-940F-73C8-1478D3DBA25A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6C91EF4F-D7CC-6441-4F67-DEAAA6A6F8CB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2CB37FC8-2E9E-489E-6F96-C0DA585BD222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UML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4ED7F8A3-9A45-4923-3C53-4F7DE1FAD7E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8CAAF0FF-3A08-EA40-FF7C-C7FF79738D3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BC4CD6CA-A5FB-411F-B794-F33F6BF483E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CA4FF11-C91F-6416-501E-ED549E4C9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4" y="1137594"/>
            <a:ext cx="7065562" cy="54754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39B37088-0C3A-2B29-E1E8-31D696A21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1C05D333-8298-1DC6-E134-30A783EC7520}"/>
              </a:ext>
            </a:extLst>
          </p:cNvPr>
          <p:cNvSpPr txBox="1"/>
          <p:nvPr/>
        </p:nvSpPr>
        <p:spPr>
          <a:xfrm>
            <a:off x="1055975" y="408907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1" name="Google Shape;357;p13">
            <a:extLst>
              <a:ext uri="{FF2B5EF4-FFF2-40B4-BE49-F238E27FC236}">
                <a16:creationId xmlns:a16="http://schemas.microsoft.com/office/drawing/2014/main" id="{9F19E9F4-EBDB-1300-B1D8-E1C44E0A74F2}"/>
              </a:ext>
            </a:extLst>
          </p:cNvPr>
          <p:cNvSpPr txBox="1"/>
          <p:nvPr/>
        </p:nvSpPr>
        <p:spPr>
          <a:xfrm>
            <a:off x="2605931" y="570283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전체 구조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5A21A38-A1F9-C079-29BF-5AF9455115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3574"/>
          <a:stretch/>
        </p:blipFill>
        <p:spPr>
          <a:xfrm>
            <a:off x="0" y="1925388"/>
            <a:ext cx="12192000" cy="419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6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04D9593C-DAF7-E0E1-12AB-F580BC828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7456591-2D12-2A4F-C06B-8E70CD81B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146292"/>
            <a:ext cx="8000215" cy="42594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CFAB702-6295-032E-CD53-CA3D2C192D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0970"/>
          <a:stretch/>
        </p:blipFill>
        <p:spPr>
          <a:xfrm>
            <a:off x="8794376" y="5504907"/>
            <a:ext cx="3397624" cy="1204652"/>
          </a:xfrm>
          <a:prstGeom prst="rect">
            <a:avLst/>
          </a:prstGeom>
        </p:spPr>
      </p:pic>
      <p:sp>
        <p:nvSpPr>
          <p:cNvPr id="337" name="Google Shape;337;g32825e5bbd8_0_4">
            <a:extLst>
              <a:ext uri="{FF2B5EF4-FFF2-40B4-BE49-F238E27FC236}">
                <a16:creationId xmlns:a16="http://schemas.microsoft.com/office/drawing/2014/main" id="{AB368A71-2D0E-C017-E5B2-BCF2643AFD0A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>
            <a:extLst>
              <a:ext uri="{FF2B5EF4-FFF2-40B4-BE49-F238E27FC236}">
                <a16:creationId xmlns:a16="http://schemas.microsoft.com/office/drawing/2014/main" id="{5072918C-1009-392A-CE42-487A0460C5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>
            <a:extLst>
              <a:ext uri="{FF2B5EF4-FFF2-40B4-BE49-F238E27FC236}">
                <a16:creationId xmlns:a16="http://schemas.microsoft.com/office/drawing/2014/main" id="{26356193-8A30-66C6-3A66-4E5A653B716A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EF5082D9-F2A4-46EA-67A0-A284FF9E7062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07AFE524-B8A6-07C5-68E5-A724EDE0108D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C057E014-DEF9-B993-2BE9-6D5D5763BEC4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C5124FFF-19C3-9A19-DDE8-4D42016D80AD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C7045BBA-6D0B-F7EF-1FA9-06CFC7FA25B3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FF7B0F68-1262-C1A6-BECA-1F0A4C105DC3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57;p13">
            <a:extLst>
              <a:ext uri="{FF2B5EF4-FFF2-40B4-BE49-F238E27FC236}">
                <a16:creationId xmlns:a16="http://schemas.microsoft.com/office/drawing/2014/main" id="{FA3CA3EB-B0C5-3BEB-004A-7960CFFA4524}"/>
              </a:ext>
            </a:extLst>
          </p:cNvPr>
          <p:cNvSpPr txBox="1"/>
          <p:nvPr/>
        </p:nvSpPr>
        <p:spPr>
          <a:xfrm>
            <a:off x="5388728" y="584592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유저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33F959-9A4D-76B6-3E2F-F9D27158D9B7}"/>
              </a:ext>
            </a:extLst>
          </p:cNvPr>
          <p:cNvSpPr/>
          <p:nvPr/>
        </p:nvSpPr>
        <p:spPr>
          <a:xfrm>
            <a:off x="10954871" y="5688091"/>
            <a:ext cx="1237129" cy="676850"/>
          </a:xfrm>
          <a:prstGeom prst="rect">
            <a:avLst/>
          </a:prstGeom>
          <a:noFill/>
          <a:ln>
            <a:solidFill>
              <a:srgbClr val="E11F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387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195003EC-C9D9-7A4D-793F-633D93AF0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>
            <a:extLst>
              <a:ext uri="{FF2B5EF4-FFF2-40B4-BE49-F238E27FC236}">
                <a16:creationId xmlns:a16="http://schemas.microsoft.com/office/drawing/2014/main" id="{BFBDD099-A8D9-3EB9-E06C-CF0469F9441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>
            <a:extLst>
              <a:ext uri="{FF2B5EF4-FFF2-40B4-BE49-F238E27FC236}">
                <a16:creationId xmlns:a16="http://schemas.microsoft.com/office/drawing/2014/main" id="{042D890C-D7F3-61E5-CC51-3669B5130E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>
            <a:extLst>
              <a:ext uri="{FF2B5EF4-FFF2-40B4-BE49-F238E27FC236}">
                <a16:creationId xmlns:a16="http://schemas.microsoft.com/office/drawing/2014/main" id="{3058EF7B-B751-166C-8766-A878F36FE91E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DD5DCB16-20D9-FBD6-CB0D-35122AC780D8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C571EA7D-1CD4-60D0-D312-555C5FFC0844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F6DE6D9-117B-DB71-04E5-576F9A6E4869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8EA946D6-31CF-76B8-AF2A-1D2C83700D47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D039C936-470F-01FA-CF24-834A9AE51C91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0E65E85E-822B-7D19-520C-D332A054536D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57;p13">
            <a:extLst>
              <a:ext uri="{FF2B5EF4-FFF2-40B4-BE49-F238E27FC236}">
                <a16:creationId xmlns:a16="http://schemas.microsoft.com/office/drawing/2014/main" id="{39898C2B-9873-3B3B-13CB-D8BF0650D4C1}"/>
              </a:ext>
            </a:extLst>
          </p:cNvPr>
          <p:cNvSpPr txBox="1"/>
          <p:nvPr/>
        </p:nvSpPr>
        <p:spPr>
          <a:xfrm>
            <a:off x="5388728" y="584592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생산계획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실적등록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품질관리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F67110-3DE3-7CE3-17E8-1D35C59DF7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2726"/>
          <a:stretch/>
        </p:blipFill>
        <p:spPr>
          <a:xfrm>
            <a:off x="8794376" y="5504907"/>
            <a:ext cx="3397624" cy="118090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B677899-B7BB-4CB0-1FB5-8838F868CBAE}"/>
              </a:ext>
            </a:extLst>
          </p:cNvPr>
          <p:cNvSpPr/>
          <p:nvPr/>
        </p:nvSpPr>
        <p:spPr>
          <a:xfrm>
            <a:off x="10237696" y="5934983"/>
            <a:ext cx="753034" cy="750825"/>
          </a:xfrm>
          <a:prstGeom prst="rect">
            <a:avLst/>
          </a:prstGeom>
          <a:noFill/>
          <a:ln>
            <a:solidFill>
              <a:srgbClr val="E11F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F3D1A1D-BE32-23E9-96DC-4DA30BD234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0828"/>
          <a:stretch/>
        </p:blipFill>
        <p:spPr>
          <a:xfrm>
            <a:off x="3731539" y="1664013"/>
            <a:ext cx="4341177" cy="442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28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9E745429-1DAB-28D5-4133-E3680455D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>
            <a:extLst>
              <a:ext uri="{FF2B5EF4-FFF2-40B4-BE49-F238E27FC236}">
                <a16:creationId xmlns:a16="http://schemas.microsoft.com/office/drawing/2014/main" id="{8F45AA34-DF7D-E857-778F-5596A4247D07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>
            <a:extLst>
              <a:ext uri="{FF2B5EF4-FFF2-40B4-BE49-F238E27FC236}">
                <a16:creationId xmlns:a16="http://schemas.microsoft.com/office/drawing/2014/main" id="{45FE967A-3D70-F41E-C748-52D4079BA2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>
            <a:extLst>
              <a:ext uri="{FF2B5EF4-FFF2-40B4-BE49-F238E27FC236}">
                <a16:creationId xmlns:a16="http://schemas.microsoft.com/office/drawing/2014/main" id="{847B6A81-0103-8BFC-D9CB-B9C1C6916EBB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8062AADE-7317-A70F-D604-01A7C94BF6A9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12101348-8EDD-8DB0-1533-0653FBCE3A5E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1C41DC4-0400-BD9A-5849-EB2A5DE13075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0D10688D-7BBE-392F-2C97-84D43960006D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DC1CA7B0-58AC-A8A5-8C6A-1B9242726F44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B5D5F4A4-310A-EE76-157C-7964A336F1ED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57;p13">
            <a:extLst>
              <a:ext uri="{FF2B5EF4-FFF2-40B4-BE49-F238E27FC236}">
                <a16:creationId xmlns:a16="http://schemas.microsoft.com/office/drawing/2014/main" id="{4A662771-3DEF-AD61-AC86-306B34794816}"/>
              </a:ext>
            </a:extLst>
          </p:cNvPr>
          <p:cNvSpPr txBox="1"/>
          <p:nvPr/>
        </p:nvSpPr>
        <p:spPr>
          <a:xfrm>
            <a:off x="4931528" y="584592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완제품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자재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생산공정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D586850-E498-5AED-6719-B4C6E119D1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2726"/>
          <a:stretch/>
        </p:blipFill>
        <p:spPr>
          <a:xfrm>
            <a:off x="8794376" y="5504907"/>
            <a:ext cx="3397624" cy="118090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649CE69-3C7E-B368-953A-DCFCAC532F0D}"/>
              </a:ext>
            </a:extLst>
          </p:cNvPr>
          <p:cNvSpPr/>
          <p:nvPr/>
        </p:nvSpPr>
        <p:spPr>
          <a:xfrm>
            <a:off x="9834282" y="5520427"/>
            <a:ext cx="1411940" cy="602467"/>
          </a:xfrm>
          <a:prstGeom prst="rect">
            <a:avLst/>
          </a:prstGeom>
          <a:noFill/>
          <a:ln>
            <a:solidFill>
              <a:srgbClr val="E11F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D76C2A2-C776-E64A-1276-FA3CACDF8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900" y="1337573"/>
            <a:ext cx="9235698" cy="381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38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>
            <a:spLocks noGrp="1"/>
          </p:cNvSpPr>
          <p:nvPr>
            <p:ph type="title"/>
          </p:nvPr>
        </p:nvSpPr>
        <p:spPr>
          <a:xfrm>
            <a:off x="8333649" y="522402"/>
            <a:ext cx="3150140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"/>
          <p:cNvSpPr txBox="1">
            <a:spLocks noGrp="1"/>
          </p:cNvSpPr>
          <p:nvPr>
            <p:ph type="body" idx="1"/>
          </p:nvPr>
        </p:nvSpPr>
        <p:spPr>
          <a:xfrm>
            <a:off x="1787781" y="2373021"/>
            <a:ext cx="2260584" cy="1261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팀 </a:t>
            </a: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소개</a:t>
            </a:r>
            <a:endParaRPr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프로젝트</a:t>
            </a:r>
            <a:r>
              <a:rPr 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소개</a:t>
            </a:r>
            <a:endParaRPr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개발</a:t>
            </a:r>
            <a:r>
              <a:rPr 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환경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1402298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Intro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96" name="Google Shape;96;p2"/>
          <p:cNvCxnSpPr/>
          <p:nvPr/>
        </p:nvCxnSpPr>
        <p:spPr>
          <a:xfrm rot="10800000">
            <a:off x="726141" y="1187777"/>
            <a:ext cx="10820401" cy="0"/>
          </a:xfrm>
          <a:prstGeom prst="straightConnector1">
            <a:avLst/>
          </a:prstGeom>
          <a:noFill/>
          <a:ln w="1905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" name="Google Shape;97;p2"/>
          <p:cNvSpPr txBox="1"/>
          <p:nvPr/>
        </p:nvSpPr>
        <p:spPr>
          <a:xfrm>
            <a:off x="5445851" y="2373031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UML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스토리 보드</a:t>
            </a:r>
            <a:endParaRPr lang="en-US" altLang="ko-KR"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altLang="ko-KR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ERP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 다이어그램</a:t>
            </a:r>
            <a:endParaRPr lang="en-US" altLang="ko-KR"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5060375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Subject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" name="Google Shape;94;p2">
            <a:extLst>
              <a:ext uri="{FF2B5EF4-FFF2-40B4-BE49-F238E27FC236}">
                <a16:creationId xmlns:a16="http://schemas.microsoft.com/office/drawing/2014/main" id="{277067B3-F940-2A71-3307-8E465F17C151}"/>
              </a:ext>
            </a:extLst>
          </p:cNvPr>
          <p:cNvSpPr txBox="1">
            <a:spLocks/>
          </p:cNvSpPr>
          <p:nvPr/>
        </p:nvSpPr>
        <p:spPr>
          <a:xfrm>
            <a:off x="3731502" y="4788943"/>
            <a:ext cx="2260584" cy="1993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8600">
              <a:lnSpc>
                <a:spcPct val="150000"/>
              </a:lnSpc>
              <a:spcBef>
                <a:spcPts val="0"/>
              </a:spcBef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코드 구현</a:t>
            </a:r>
          </a:p>
        </p:txBody>
      </p:sp>
      <p:sp>
        <p:nvSpPr>
          <p:cNvPr id="3" name="Google Shape;95;p2">
            <a:extLst>
              <a:ext uri="{FF2B5EF4-FFF2-40B4-BE49-F238E27FC236}">
                <a16:creationId xmlns:a16="http://schemas.microsoft.com/office/drawing/2014/main" id="{BA43A6DC-86CB-5048-355F-CD34D14D3BB3}"/>
              </a:ext>
            </a:extLst>
          </p:cNvPr>
          <p:cNvSpPr txBox="1"/>
          <p:nvPr/>
        </p:nvSpPr>
        <p:spPr>
          <a:xfrm>
            <a:off x="3346019" y="4123568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Code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97;p2">
            <a:extLst>
              <a:ext uri="{FF2B5EF4-FFF2-40B4-BE49-F238E27FC236}">
                <a16:creationId xmlns:a16="http://schemas.microsoft.com/office/drawing/2014/main" id="{53B5230A-951B-53E5-6A9B-5FAD2236C431}"/>
              </a:ext>
            </a:extLst>
          </p:cNvPr>
          <p:cNvSpPr txBox="1"/>
          <p:nvPr/>
        </p:nvSpPr>
        <p:spPr>
          <a:xfrm>
            <a:off x="8718452" y="2315468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en-US" altLang="ko-KR"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페이지</a:t>
            </a:r>
            <a:endParaRPr lang="en-US" altLang="ko-KR"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Google Shape;98;p2">
            <a:extLst>
              <a:ext uri="{FF2B5EF4-FFF2-40B4-BE49-F238E27FC236}">
                <a16:creationId xmlns:a16="http://schemas.microsoft.com/office/drawing/2014/main" id="{C26156F9-BCC1-AC86-C60A-C990AAC6D3F9}"/>
              </a:ext>
            </a:extLst>
          </p:cNvPr>
          <p:cNvSpPr txBox="1"/>
          <p:nvPr/>
        </p:nvSpPr>
        <p:spPr>
          <a:xfrm>
            <a:off x="8332976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Prototype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94;p2">
            <a:extLst>
              <a:ext uri="{FF2B5EF4-FFF2-40B4-BE49-F238E27FC236}">
                <a16:creationId xmlns:a16="http://schemas.microsoft.com/office/drawing/2014/main" id="{B3D207A9-6655-1E5D-7509-3C1003697711}"/>
              </a:ext>
            </a:extLst>
          </p:cNvPr>
          <p:cNvSpPr txBox="1">
            <a:spLocks/>
          </p:cNvSpPr>
          <p:nvPr/>
        </p:nvSpPr>
        <p:spPr>
          <a:xfrm>
            <a:off x="7588164" y="4788943"/>
            <a:ext cx="2260584" cy="1993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8600">
              <a:lnSpc>
                <a:spcPct val="150000"/>
              </a:lnSpc>
              <a:spcBef>
                <a:spcPts val="0"/>
              </a:spcBef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팀 후기</a:t>
            </a:r>
          </a:p>
        </p:txBody>
      </p:sp>
      <p:sp>
        <p:nvSpPr>
          <p:cNvPr id="5" name="Google Shape;95;p2">
            <a:extLst>
              <a:ext uri="{FF2B5EF4-FFF2-40B4-BE49-F238E27FC236}">
                <a16:creationId xmlns:a16="http://schemas.microsoft.com/office/drawing/2014/main" id="{7F20D7B4-E140-2F22-A07E-0E320AE9FD03}"/>
              </a:ext>
            </a:extLst>
          </p:cNvPr>
          <p:cNvSpPr txBox="1"/>
          <p:nvPr/>
        </p:nvSpPr>
        <p:spPr>
          <a:xfrm>
            <a:off x="7202681" y="4123568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Review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0792F263-4886-FD18-3687-81EFFC866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>
            <a:extLst>
              <a:ext uri="{FF2B5EF4-FFF2-40B4-BE49-F238E27FC236}">
                <a16:creationId xmlns:a16="http://schemas.microsoft.com/office/drawing/2014/main" id="{2F5AEFE2-631F-F7DD-3BB8-BF74EB6A7601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>
            <a:extLst>
              <a:ext uri="{FF2B5EF4-FFF2-40B4-BE49-F238E27FC236}">
                <a16:creationId xmlns:a16="http://schemas.microsoft.com/office/drawing/2014/main" id="{EB9D2D7A-CDD5-BD79-22B8-784859AE69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>
            <a:extLst>
              <a:ext uri="{FF2B5EF4-FFF2-40B4-BE49-F238E27FC236}">
                <a16:creationId xmlns:a16="http://schemas.microsoft.com/office/drawing/2014/main" id="{8FFD3DDB-5761-17C3-1585-0C1E8DC79C83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DE2661B0-5234-F830-C20C-8919C1EA9779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340E38C0-5C27-3E33-7D1C-C99AF940AD0D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53F9C666-A14D-9BCC-1320-7A7CC961C1AB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60C848FE-D20F-E896-5BE6-566305EC0809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A18EE08F-25A6-C923-AB03-CCBC45F1517F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D5430880-3F1B-0ADA-8D2B-D0FB5C47BA80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57;p13">
            <a:extLst>
              <a:ext uri="{FF2B5EF4-FFF2-40B4-BE49-F238E27FC236}">
                <a16:creationId xmlns:a16="http://schemas.microsoft.com/office/drawing/2014/main" id="{18BA92BD-5856-40B9-5048-A3959DD6F649}"/>
              </a:ext>
            </a:extLst>
          </p:cNvPr>
          <p:cNvSpPr txBox="1"/>
          <p:nvPr/>
        </p:nvSpPr>
        <p:spPr>
          <a:xfrm>
            <a:off x="5388728" y="584592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작업지시서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B52ED9-E623-4750-DD1B-A2D8860810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215"/>
          <a:stretch/>
        </p:blipFill>
        <p:spPr>
          <a:xfrm>
            <a:off x="8794376" y="5504906"/>
            <a:ext cx="3397624" cy="122840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D3D4FD0-0341-2D85-6B79-DFE1D2E27DF5}"/>
              </a:ext>
            </a:extLst>
          </p:cNvPr>
          <p:cNvSpPr/>
          <p:nvPr/>
        </p:nvSpPr>
        <p:spPr>
          <a:xfrm>
            <a:off x="8794376" y="5504906"/>
            <a:ext cx="1093695" cy="644882"/>
          </a:xfrm>
          <a:prstGeom prst="rect">
            <a:avLst/>
          </a:prstGeom>
          <a:noFill/>
          <a:ln>
            <a:solidFill>
              <a:srgbClr val="E11F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EE56D14-397C-3E98-4808-B29A20666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650" y="1247625"/>
            <a:ext cx="7790868" cy="420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69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7E25831F-5F29-97B7-0264-97A62E9F2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0226EEC-336D-5BF8-8D6C-AA9E521136B0}"/>
              </a:ext>
            </a:extLst>
          </p:cNvPr>
          <p:cNvSpPr txBox="1"/>
          <p:nvPr/>
        </p:nvSpPr>
        <p:spPr>
          <a:xfrm>
            <a:off x="312531" y="174123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클래스 다이어그램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3A98E-543D-3E7F-77CE-753957CF1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110" y="0"/>
            <a:ext cx="594789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76449F-4212-8FB6-DB3E-F39648268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30" y="2063184"/>
            <a:ext cx="6270745" cy="4236676"/>
          </a:xfrm>
          <a:prstGeom prst="rect">
            <a:avLst/>
          </a:prstGeom>
        </p:spPr>
      </p:pic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A85328D5-2EFE-BDF7-6CD7-7140206F7962}"/>
              </a:ext>
            </a:extLst>
          </p:cNvPr>
          <p:cNvSpPr txBox="1"/>
          <p:nvPr/>
        </p:nvSpPr>
        <p:spPr>
          <a:xfrm>
            <a:off x="312530" y="1125941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MVC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패턴과 클래스 다이어그램 조화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7146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F219B192-CACD-7583-CF1E-6D146EB89E1A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7499985-EFE7-E612-B182-26E4A6F70B49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7F4737E-92CF-890D-A551-ED541D8B1EC7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B5151E29-6635-5173-F513-4E626316561F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8E0B5DF3-440D-6A32-E6DD-592F51E4CFC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페이지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340;g32825e5bbd8_0_4">
            <a:extLst>
              <a:ext uri="{FF2B5EF4-FFF2-40B4-BE49-F238E27FC236}">
                <a16:creationId xmlns:a16="http://schemas.microsoft.com/office/drawing/2014/main" id="{5513BE0B-8F6E-30D1-0539-4A94517C0784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1B2A66FF-E3D7-8030-0881-CC3A2ED2B0D3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F82510B-F700-D827-22D9-826F1AEC00C7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EFFC73F-6C58-2BD5-C1FE-D6F7F8146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2425909"/>
            <a:ext cx="4585407" cy="223993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B392516-97B0-9955-D7C6-5AD5E119D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4413" y="2425909"/>
            <a:ext cx="3067478" cy="3667637"/>
          </a:xfrm>
          <a:prstGeom prst="rect">
            <a:avLst/>
          </a:prstGeom>
        </p:spPr>
      </p:pic>
      <p:sp>
        <p:nvSpPr>
          <p:cNvPr id="20" name="Google Shape;357;p13">
            <a:extLst>
              <a:ext uri="{FF2B5EF4-FFF2-40B4-BE49-F238E27FC236}">
                <a16:creationId xmlns:a16="http://schemas.microsoft.com/office/drawing/2014/main" id="{4AC92BCB-E987-BF24-3BDB-3A65E0CFA63B}"/>
              </a:ext>
            </a:extLst>
          </p:cNvPr>
          <p:cNvSpPr txBox="1"/>
          <p:nvPr/>
        </p:nvSpPr>
        <p:spPr>
          <a:xfrm>
            <a:off x="3207503" y="209221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PC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1" name="Google Shape;357;p13">
            <a:extLst>
              <a:ext uri="{FF2B5EF4-FFF2-40B4-BE49-F238E27FC236}">
                <a16:creationId xmlns:a16="http://schemas.microsoft.com/office/drawing/2014/main" id="{7CC75D70-5319-A304-94E9-081EB155C514}"/>
              </a:ext>
            </a:extLst>
          </p:cNvPr>
          <p:cNvSpPr txBox="1"/>
          <p:nvPr/>
        </p:nvSpPr>
        <p:spPr>
          <a:xfrm>
            <a:off x="8354413" y="200760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4299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3"/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2B9D5BED-31E6-ABC6-4F6C-D5C0635C41F2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7092DDED-1242-BD7C-BACB-5009797F2E9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DA79D32-3A8D-D89F-9C54-4FB3CD5C05F7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006FADB6-F2F0-CAEE-0A05-E977DB516A5E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 페이지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PC Version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2B3AC52C-F1BC-1B7E-A328-7A50A60C422B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71E7DE6-F627-AAA2-AF99-17C123F93FA3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5D83E85B-49EF-FB82-9F2B-57D32D8EB80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567339-8FC0-BAA3-BB50-A90E6A7ED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900" y="1609940"/>
            <a:ext cx="9162473" cy="485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37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DBA365B6-89CA-C2FD-93BB-B601379B6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83DEB0C-1063-DBDF-A9CE-66A6DAE5A2D1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4383AD1-433F-C64E-5998-205705B5DB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8DD5A49B-697F-AFC7-72E6-9890DA512D3E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2144D850-0E3D-0DEE-F371-57CE8EE8AAFC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2F654508-A0E9-5D3C-3C3B-654E28047C7B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AA11811-E9D5-39E7-6E78-3318AC45EF8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ACB9F380-C7C9-FE56-99E4-715824A21636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A5AC4D15-4D5C-3BCD-7CA8-94F940C02986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 페이지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B8C2AAE6-F642-701F-EC17-DC82D16FD487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CC71EDDA-2B00-9188-4A36-31E8D2CD62E1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2EEF2CE0-6D54-D370-9956-00438E526E61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CFB00EA-DD4A-3B50-16C7-521DD73E5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158" y="1559493"/>
            <a:ext cx="7414315" cy="509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26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0929D173-DA32-2C38-6A27-56074E22475A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E3A95302-F4B7-EAFD-6594-84FEADB1DB8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9B1F79D-A357-DE07-8568-49FAD4F83FB9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부품 코드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0A346039-1AB0-1946-6DD3-AACEB8F867F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BA3B7C97-8FCB-0F06-78BC-D2C0CCDFF44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98AD5C37-208D-BBB8-D6DF-088FEC4FE02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FB22E6-57B0-1DC0-CEA6-D06C3ADB2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729" y="1551693"/>
            <a:ext cx="8296198" cy="504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54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F6B9A91-C1FD-DEB3-5801-53A3A12229E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C3068EF4-F938-4CE7-455C-DA3D62F634BE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8B80A7F-5C73-7C43-48EF-1BAAF6E27D82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생산공정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0D1D2BA8-07F8-998D-7892-465C4BECC56D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DBDB239D-8D0D-DA3B-39C7-5FAF5F832AE0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42A5386E-E2F6-D607-DA9F-CF618EFCE93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54A1472-DFBC-63E2-5F96-33C02D64C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683" y="1887724"/>
            <a:ext cx="8732160" cy="448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46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48464C9-8FB5-4596-3259-B3815B3E4E60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C79EBFD-3D52-9D07-6416-331997DB2A27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0FAEEC9A-A6E9-5510-E719-383F20B80954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검사기준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D36E5641-4618-8E56-4265-C72311A8EFC9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22A124C-AF58-9959-89E6-40E0C8DD43A0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B05DE48A-2E5A-E356-BC6C-AD7AF80D6F46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6475B04-25ED-92CD-8318-EF6153665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502" y="2046770"/>
            <a:ext cx="8282729" cy="37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590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A7CA922D-2D71-BF56-D811-CBC072A8A5BA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50B81EA9-FB9E-8B8B-01C0-13D36DA35E5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8C88445D-7FDB-34B5-FAAA-FB5BF32B30E9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EE08F116-3088-2DE1-B96C-18B844C4DE1D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34196A3E-587A-CC16-CF6F-084DFB238F8E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043D3F77-B57F-1951-16E6-005B38F17FE4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2FFE840-27F7-E78F-9619-23C684E7E36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B3DCEC-F4AE-7E11-ABAA-FB8FFAC09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5" y="2527161"/>
            <a:ext cx="8526065" cy="3200847"/>
          </a:xfrm>
          <a:prstGeom prst="rect">
            <a:avLst/>
          </a:prstGeom>
        </p:spPr>
      </p:pic>
      <p:sp>
        <p:nvSpPr>
          <p:cNvPr id="17" name="Google Shape;357;p13">
            <a:extLst>
              <a:ext uri="{FF2B5EF4-FFF2-40B4-BE49-F238E27FC236}">
                <a16:creationId xmlns:a16="http://schemas.microsoft.com/office/drawing/2014/main" id="{57CFD9AE-8A12-89D3-26BC-297EFAC25A5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완제품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3998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B679745E-C41B-050B-0956-A1B6387EB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33482157-66A8-1384-4851-C85C62605EC4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CA68263E-A15F-F4BC-ACE6-EE49DD3B1C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459CFEC5-7149-432C-BCEC-4A69229F63ED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5E54932C-6C6C-E5EC-FC53-6CF19B002254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0BB4F878-51F2-0B9A-8F4D-B5125134C181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9E723C6-DBA6-E182-FEE1-3C9AFB41608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78385A60-1045-8BED-3359-A997F0BA531E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A731B105-163B-8EA5-01D0-1D184D1BD8AA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51F1E83C-45B6-A3D3-091D-2D537BC70B0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5EBD5C39-2FBF-BD03-8519-B90759F6A68E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449CB3-1F21-D967-1B34-979D59D0C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396" y="1887724"/>
            <a:ext cx="8930447" cy="4652682"/>
          </a:xfrm>
          <a:prstGeom prst="rect">
            <a:avLst/>
          </a:prstGeom>
        </p:spPr>
      </p:pic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0D83884-653C-7ED9-2AEA-682CCCADD686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원자재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2356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3240028" y="476601"/>
            <a:ext cx="3725548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sym typeface="Arial"/>
              </a:rPr>
              <a:t>Team member.</a:t>
            </a:r>
            <a:endParaRPr sz="3200" b="0" i="0" u="none" strike="noStrike" cap="none" dirty="0">
              <a:solidFill>
                <a:srgbClr val="61DAFB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  <a:sym typeface="Arial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3780978" y="4683669"/>
            <a:ext cx="3600000" cy="1800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4267200" y="5090006"/>
            <a:ext cx="2698376" cy="1062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자료조사</a:t>
            </a:r>
            <a:endParaRPr lang="en-US" altLang="ko-KR" sz="1200" dirty="0">
              <a:solidFill>
                <a:srgbClr val="F7DF1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r>
              <a:rPr lang="en-US" altLang="ko-KR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</a:t>
            </a:r>
            <a:endParaRPr lang="en-US" altLang="ko-KR" sz="1200" dirty="0">
              <a:solidFill>
                <a:srgbClr val="F7DF1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스토리보드 수정</a:t>
            </a:r>
            <a:endParaRPr lang="en-US" altLang="ko-KR" sz="1200" dirty="0">
              <a:solidFill>
                <a:srgbClr val="F7DF1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endParaRPr lang="en-US" altLang="ko-KR" sz="1200" dirty="0">
              <a:solidFill>
                <a:srgbClr val="F7DF1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3236160" y="3962808"/>
            <a:ext cx="1260000" cy="126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"/>
          <p:cNvSpPr/>
          <p:nvPr/>
        </p:nvSpPr>
        <p:spPr>
          <a:xfrm>
            <a:off x="3236160" y="3962808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Picture 5" descr="A cartoon of a child&#10;&#10;Description automatically generated">
            <a:extLst>
              <a:ext uri="{FF2B5EF4-FFF2-40B4-BE49-F238E27FC236}">
                <a16:creationId xmlns:a16="http://schemas.microsoft.com/office/drawing/2014/main" id="{E459C410-121B-7970-512D-A0C76B749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160" y="3962808"/>
            <a:ext cx="1260000" cy="1260000"/>
          </a:xfrm>
          <a:prstGeom prst="ellipse">
            <a:avLst/>
          </a:prstGeom>
        </p:spPr>
      </p:pic>
      <p:sp>
        <p:nvSpPr>
          <p:cNvPr id="4" name="Google Shape;210;p8">
            <a:extLst>
              <a:ext uri="{FF2B5EF4-FFF2-40B4-BE49-F238E27FC236}">
                <a16:creationId xmlns:a16="http://schemas.microsoft.com/office/drawing/2014/main" id="{1BAD4642-3E43-7EB1-1715-2EC1C9701C94}"/>
              </a:ext>
            </a:extLst>
          </p:cNvPr>
          <p:cNvSpPr txBox="1">
            <a:spLocks/>
          </p:cNvSpPr>
          <p:nvPr/>
        </p:nvSpPr>
        <p:spPr>
          <a:xfrm>
            <a:off x="4587461" y="4458275"/>
            <a:ext cx="1260000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채민병</a:t>
            </a:r>
            <a:endParaRPr lang="ko-KR" altLang="en-US" sz="2000" dirty="0">
              <a:solidFill>
                <a:srgbClr val="F7DF1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ial"/>
              <a:sym typeface="Arial"/>
            </a:endParaRPr>
          </a:p>
        </p:txBody>
      </p:sp>
      <p:sp>
        <p:nvSpPr>
          <p:cNvPr id="10" name="Google Shape;156;p5">
            <a:extLst>
              <a:ext uri="{FF2B5EF4-FFF2-40B4-BE49-F238E27FC236}">
                <a16:creationId xmlns:a16="http://schemas.microsoft.com/office/drawing/2014/main" id="{1E1397FD-A53E-011B-788D-52CECB430637}"/>
              </a:ext>
            </a:extLst>
          </p:cNvPr>
          <p:cNvSpPr txBox="1"/>
          <p:nvPr/>
        </p:nvSpPr>
        <p:spPr>
          <a:xfrm>
            <a:off x="4139101" y="2304330"/>
            <a:ext cx="2919010" cy="1178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UML, </a:t>
            </a:r>
            <a:r>
              <a:rPr lang="ko-KR" altLang="en-US" sz="1200" dirty="0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 다이어그램 기획</a:t>
            </a:r>
            <a:endParaRPr sz="1200" b="0" i="0" u="none" strike="noStrike" cap="none" dirty="0">
              <a:solidFill>
                <a:srgbClr val="FF8C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 err="1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기준관리</a:t>
            </a:r>
            <a:r>
              <a:rPr lang="en-US" sz="1200" dirty="0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BOM </a:t>
            </a:r>
            <a:endParaRPr lang="en-US" altLang="ko-KR" sz="1200" dirty="0">
              <a:solidFill>
                <a:srgbClr val="FF8C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 다이어그램 생성</a:t>
            </a:r>
            <a:endParaRPr lang="en-US" sz="1200" dirty="0">
              <a:solidFill>
                <a:srgbClr val="FF8C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Google Shape;135;p4">
            <a:extLst>
              <a:ext uri="{FF2B5EF4-FFF2-40B4-BE49-F238E27FC236}">
                <a16:creationId xmlns:a16="http://schemas.microsoft.com/office/drawing/2014/main" id="{4E3FCE0A-8458-38A9-2BED-43E7EA655265}"/>
              </a:ext>
            </a:extLst>
          </p:cNvPr>
          <p:cNvSpPr/>
          <p:nvPr/>
        </p:nvSpPr>
        <p:spPr>
          <a:xfrm>
            <a:off x="3731789" y="1807314"/>
            <a:ext cx="3600000" cy="1800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210;p8">
            <a:extLst>
              <a:ext uri="{FF2B5EF4-FFF2-40B4-BE49-F238E27FC236}">
                <a16:creationId xmlns:a16="http://schemas.microsoft.com/office/drawing/2014/main" id="{253172AC-D2E5-5757-BE2D-CA6138108C48}"/>
              </a:ext>
            </a:extLst>
          </p:cNvPr>
          <p:cNvSpPr txBox="1">
            <a:spLocks/>
          </p:cNvSpPr>
          <p:nvPr/>
        </p:nvSpPr>
        <p:spPr>
          <a:xfrm>
            <a:off x="4604630" y="1594110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김경민</a:t>
            </a:r>
          </a:p>
        </p:txBody>
      </p:sp>
      <p:sp>
        <p:nvSpPr>
          <p:cNvPr id="28" name="Google Shape;156;p5">
            <a:extLst>
              <a:ext uri="{FF2B5EF4-FFF2-40B4-BE49-F238E27FC236}">
                <a16:creationId xmlns:a16="http://schemas.microsoft.com/office/drawing/2014/main" id="{930C67A9-A6CA-90BB-5960-654F06A098FB}"/>
              </a:ext>
            </a:extLst>
          </p:cNvPr>
          <p:cNvSpPr txBox="1"/>
          <p:nvPr/>
        </p:nvSpPr>
        <p:spPr>
          <a:xfrm>
            <a:off x="8839762" y="2227425"/>
            <a:ext cx="2621867" cy="114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-228600">
              <a:lnSpc>
                <a:spcPct val="90000"/>
              </a:lnSpc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ERD,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엑셀시트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  <a:endParaRPr lang="ko-KR" altLang="en-US" sz="1200" b="0" i="0" u="none" strike="noStrike" cap="none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실적등록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품질관리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재고조회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PPT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Google Shape;135;p4">
            <a:extLst>
              <a:ext uri="{FF2B5EF4-FFF2-40B4-BE49-F238E27FC236}">
                <a16:creationId xmlns:a16="http://schemas.microsoft.com/office/drawing/2014/main" id="{3DFDA7CD-DF9B-1F33-272E-FCA7114991F8}"/>
              </a:ext>
            </a:extLst>
          </p:cNvPr>
          <p:cNvSpPr/>
          <p:nvPr/>
        </p:nvSpPr>
        <p:spPr>
          <a:xfrm>
            <a:off x="8168350" y="1807314"/>
            <a:ext cx="3600000" cy="1800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Picture 5" descr="A cartoon of a child wearing glasses&#10;&#10;Description automatically generated">
            <a:extLst>
              <a:ext uri="{FF2B5EF4-FFF2-40B4-BE49-F238E27FC236}">
                <a16:creationId xmlns:a16="http://schemas.microsoft.com/office/drawing/2014/main" id="{347DF050-1B0E-9DB5-AA5E-3081C1C2E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2416" y="1072442"/>
            <a:ext cx="1260000" cy="1260000"/>
          </a:xfrm>
          <a:prstGeom prst="ellipse">
            <a:avLst/>
          </a:prstGeom>
        </p:spPr>
      </p:pic>
      <p:sp>
        <p:nvSpPr>
          <p:cNvPr id="31" name="Google Shape;210;p8">
            <a:extLst>
              <a:ext uri="{FF2B5EF4-FFF2-40B4-BE49-F238E27FC236}">
                <a16:creationId xmlns:a16="http://schemas.microsoft.com/office/drawing/2014/main" id="{F3BF79AE-3FCC-CFBF-3A3F-2D5C0CD2D7B9}"/>
              </a:ext>
            </a:extLst>
          </p:cNvPr>
          <p:cNvSpPr txBox="1">
            <a:spLocks/>
          </p:cNvSpPr>
          <p:nvPr/>
        </p:nvSpPr>
        <p:spPr>
          <a:xfrm>
            <a:off x="9016803" y="1594110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박혜성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ial"/>
              <a:sym typeface="Arial"/>
            </a:endParaRPr>
          </a:p>
        </p:txBody>
      </p:sp>
      <p:sp>
        <p:nvSpPr>
          <p:cNvPr id="11" name="Google Shape;158;p5">
            <a:extLst>
              <a:ext uri="{FF2B5EF4-FFF2-40B4-BE49-F238E27FC236}">
                <a16:creationId xmlns:a16="http://schemas.microsoft.com/office/drawing/2014/main" id="{83A49A46-E24C-07AE-DF37-96549D48901C}"/>
              </a:ext>
            </a:extLst>
          </p:cNvPr>
          <p:cNvSpPr/>
          <p:nvPr/>
        </p:nvSpPr>
        <p:spPr>
          <a:xfrm>
            <a:off x="3243893" y="1095826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8" name="Picture 5" descr="A cartoon of a person with a headset&#10;&#10;Description automatically generated">
            <a:extLst>
              <a:ext uri="{FF2B5EF4-FFF2-40B4-BE49-F238E27FC236}">
                <a16:creationId xmlns:a16="http://schemas.microsoft.com/office/drawing/2014/main" id="{FFA0F54B-D050-4C7F-428B-757C56AC3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9762" y="1177314"/>
            <a:ext cx="1260000" cy="1260000"/>
          </a:xfrm>
          <a:prstGeom prst="ellipse">
            <a:avLst/>
          </a:prstGeom>
        </p:spPr>
      </p:pic>
      <p:sp>
        <p:nvSpPr>
          <p:cNvPr id="29" name="Google Shape;158;p5">
            <a:extLst>
              <a:ext uri="{FF2B5EF4-FFF2-40B4-BE49-F238E27FC236}">
                <a16:creationId xmlns:a16="http://schemas.microsoft.com/office/drawing/2014/main" id="{0CD0AF8B-363B-5C26-D2E5-FBB90C7D6C68}"/>
              </a:ext>
            </a:extLst>
          </p:cNvPr>
          <p:cNvSpPr/>
          <p:nvPr/>
        </p:nvSpPr>
        <p:spPr>
          <a:xfrm>
            <a:off x="7581239" y="1178919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56;p5">
            <a:extLst>
              <a:ext uri="{FF2B5EF4-FFF2-40B4-BE49-F238E27FC236}">
                <a16:creationId xmlns:a16="http://schemas.microsoft.com/office/drawing/2014/main" id="{A0791A9F-7136-3A60-FFA5-25D8CBA8A428}"/>
              </a:ext>
            </a:extLst>
          </p:cNvPr>
          <p:cNvSpPr txBox="1"/>
          <p:nvPr/>
        </p:nvSpPr>
        <p:spPr>
          <a:xfrm>
            <a:off x="8610600" y="5017577"/>
            <a:ext cx="2851031" cy="1135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200" b="0" i="0" u="none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PPT </a:t>
            </a:r>
            <a:r>
              <a:rPr lang="ko-KR" altLang="en-US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  <a:endParaRPr lang="en-US" altLang="ko-KR" sz="1200" b="0" i="0" u="none" strike="noStrike" cap="none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생산관리</a:t>
            </a:r>
            <a:r>
              <a:rPr lang="en-US" altLang="ko-KR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작업지시서</a:t>
            </a:r>
            <a:endParaRPr lang="en-US" altLang="ko-KR" sz="1200" b="0" i="0" u="none" strike="noStrike" cap="none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</a:t>
            </a:r>
          </a:p>
        </p:txBody>
      </p:sp>
      <p:sp>
        <p:nvSpPr>
          <p:cNvPr id="106" name="Google Shape;135;p4">
            <a:extLst>
              <a:ext uri="{FF2B5EF4-FFF2-40B4-BE49-F238E27FC236}">
                <a16:creationId xmlns:a16="http://schemas.microsoft.com/office/drawing/2014/main" id="{5B503670-845D-201F-A1E8-BD3088EC6D29}"/>
              </a:ext>
            </a:extLst>
          </p:cNvPr>
          <p:cNvSpPr/>
          <p:nvPr/>
        </p:nvSpPr>
        <p:spPr>
          <a:xfrm>
            <a:off x="8168350" y="4597467"/>
            <a:ext cx="3600000" cy="1800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210;p8">
            <a:extLst>
              <a:ext uri="{FF2B5EF4-FFF2-40B4-BE49-F238E27FC236}">
                <a16:creationId xmlns:a16="http://schemas.microsoft.com/office/drawing/2014/main" id="{C5A8CC79-4DE5-6BB2-5E44-82010008E4CD}"/>
              </a:ext>
            </a:extLst>
          </p:cNvPr>
          <p:cNvSpPr txBox="1">
            <a:spLocks/>
          </p:cNvSpPr>
          <p:nvPr/>
        </p:nvSpPr>
        <p:spPr>
          <a:xfrm>
            <a:off x="9016804" y="4428293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서영석</a:t>
            </a:r>
          </a:p>
        </p:txBody>
      </p:sp>
      <p:sp>
        <p:nvSpPr>
          <p:cNvPr id="3" name="Google Shape;308;p12">
            <a:extLst>
              <a:ext uri="{FF2B5EF4-FFF2-40B4-BE49-F238E27FC236}">
                <a16:creationId xmlns:a16="http://schemas.microsoft.com/office/drawing/2014/main" id="{40B87244-2CCF-6E7A-179E-C26DD561742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16" name="Google Shape;309;p12">
            <a:extLst>
              <a:ext uri="{FF2B5EF4-FFF2-40B4-BE49-F238E27FC236}">
                <a16:creationId xmlns:a16="http://schemas.microsoft.com/office/drawing/2014/main" id="{7550F16E-6497-3989-EC71-F3EAA475F654}"/>
              </a:ext>
            </a:extLst>
          </p:cNvPr>
          <p:cNvSpPr/>
          <p:nvPr/>
        </p:nvSpPr>
        <p:spPr>
          <a:xfrm>
            <a:off x="0" y="1169366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" name="Google Shape;211;p8">
            <a:extLst>
              <a:ext uri="{FF2B5EF4-FFF2-40B4-BE49-F238E27FC236}">
                <a16:creationId xmlns:a16="http://schemas.microsoft.com/office/drawing/2014/main" id="{CD078636-43D7-0B3B-2B00-E232A8E1C32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16844" b="4020"/>
          <a:stretch/>
        </p:blipFill>
        <p:spPr>
          <a:xfrm>
            <a:off x="7581239" y="3940852"/>
            <a:ext cx="1260000" cy="1255136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7" name="Google Shape;310;p12">
            <a:extLst>
              <a:ext uri="{FF2B5EF4-FFF2-40B4-BE49-F238E27FC236}">
                <a16:creationId xmlns:a16="http://schemas.microsoft.com/office/drawing/2014/main" id="{4639E3F6-15EA-D338-F101-96F6CC671CD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311;p12">
            <a:extLst>
              <a:ext uri="{FF2B5EF4-FFF2-40B4-BE49-F238E27FC236}">
                <a16:creationId xmlns:a16="http://schemas.microsoft.com/office/drawing/2014/main" id="{B1D3BE71-600C-675E-F126-B1C6F2189FDB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58;p5">
            <a:extLst>
              <a:ext uri="{FF2B5EF4-FFF2-40B4-BE49-F238E27FC236}">
                <a16:creationId xmlns:a16="http://schemas.microsoft.com/office/drawing/2014/main" id="{EFDB2A50-DD9C-C3FB-199B-85AD9185765C}"/>
              </a:ext>
            </a:extLst>
          </p:cNvPr>
          <p:cNvSpPr/>
          <p:nvPr/>
        </p:nvSpPr>
        <p:spPr>
          <a:xfrm>
            <a:off x="7581239" y="3929507"/>
            <a:ext cx="1260000" cy="1260000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340;g32825e5bbd8_0_4">
            <a:extLst>
              <a:ext uri="{FF2B5EF4-FFF2-40B4-BE49-F238E27FC236}">
                <a16:creationId xmlns:a16="http://schemas.microsoft.com/office/drawing/2014/main" id="{062286B6-6084-83AD-97C3-8733D110F5FA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1D9F5627-76C7-8127-54A5-0E5D7257AE82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79523F3E-84E1-A846-FE04-73B4953021C5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37;g32825e5bbd8_0_4">
            <a:extLst>
              <a:ext uri="{FF2B5EF4-FFF2-40B4-BE49-F238E27FC236}">
                <a16:creationId xmlns:a16="http://schemas.microsoft.com/office/drawing/2014/main" id="{117321BF-E18C-B2E5-BD27-F95929C28A5E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338;g32825e5bbd8_0_4">
            <a:extLst>
              <a:ext uri="{FF2B5EF4-FFF2-40B4-BE49-F238E27FC236}">
                <a16:creationId xmlns:a16="http://schemas.microsoft.com/office/drawing/2014/main" id="{0851F811-8C45-0014-BC7F-BCC776063F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63D76C20-7510-357C-77A4-BFB1B8CC73A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33E9EA3F-3017-86C4-6630-9EBB03103BCC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5DE688CD-2EC3-5A4E-AE2E-3B8D60F2A2C8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AD2910F-04A9-ECBC-5E71-5C757BDE0882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D577D83-B081-E524-8360-70EC125CB972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E4D6C7CC-A283-8A22-F70C-4041C5418C2E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 계획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3A4F93EE-8D55-927E-3B7D-B4EA403039A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08B12C8A-EFBC-5696-D9FA-94C26DAABB2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2E8F21C8-F4D5-FAD8-D987-274A097AB73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2A95B59-1522-F274-E78A-99AD3203A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594" y="1796869"/>
            <a:ext cx="8783118" cy="396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36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523EA6F9-0F96-8F83-ED21-52CF066D8BC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A0D5AD14-1AD7-9002-75C4-28285F398B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26D20C1-5D2B-AA6B-D635-646C44C61EA2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EE243DD4-C092-FC37-8A8F-E0A856C0EB3F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059FA7E8-1743-CED1-2399-C6DA4E530B54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19263428-7752-FED6-03ED-6E52E79D2007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8C0D15E5-EA0C-0845-04B4-D30BF2C9DB98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F1107E5C-CA7A-FDDC-9430-2F561E00216A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작업 지시서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304B62FB-7A3B-880F-08E8-E37AA4C1A44F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8794FC47-2646-DA50-73BB-281C3F9CADAF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C1B97E82-C9DF-9AC5-A6E0-63589613C011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709AAA2-7E21-CA49-D6A2-1DA13932D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2082798"/>
            <a:ext cx="8352399" cy="413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636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37;g32825e5bbd8_0_4">
            <a:extLst>
              <a:ext uri="{FF2B5EF4-FFF2-40B4-BE49-F238E27FC236}">
                <a16:creationId xmlns:a16="http://schemas.microsoft.com/office/drawing/2014/main" id="{DE39C546-B65B-CDE8-DF38-9A8EBEFA7CF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338;g32825e5bbd8_0_4">
            <a:extLst>
              <a:ext uri="{FF2B5EF4-FFF2-40B4-BE49-F238E27FC236}">
                <a16:creationId xmlns:a16="http://schemas.microsoft.com/office/drawing/2014/main" id="{A58B9389-27A5-EA31-67D0-1C4638AB9290}"/>
              </a:ext>
            </a:extLst>
          </p:cNvPr>
          <p:cNvSpPr txBox="1">
            <a:spLocks/>
          </p:cNvSpPr>
          <p:nvPr/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lang="en-US"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B8B39DA6-4D4B-96B8-5157-F4251AF2C586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74;p11">
            <a:extLst>
              <a:ext uri="{FF2B5EF4-FFF2-40B4-BE49-F238E27FC236}">
                <a16:creationId xmlns:a16="http://schemas.microsoft.com/office/drawing/2014/main" id="{883F157E-B246-7778-2696-14BFC8E9803F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275;p11">
            <a:extLst>
              <a:ext uri="{FF2B5EF4-FFF2-40B4-BE49-F238E27FC236}">
                <a16:creationId xmlns:a16="http://schemas.microsoft.com/office/drawing/2014/main" id="{87150E24-3F7B-6748-377B-3F7FD8BCB329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7CC85008-BD99-BDEC-503A-028BE3D02D1D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3F8A402-90DA-7541-5F6F-B4204B69C888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FCB8180C-98A1-1396-BDD3-B67A08EFC1AC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 등록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896CD625-73B9-0F48-DB9C-6310B0004155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A78D1D30-8C32-F770-AEA2-BE1D16EE017E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84CEECDA-89EC-A5D0-D518-03C85BEDA599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66EE9D-92E6-3E97-338A-DE7CCFAE2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035" y="1609940"/>
            <a:ext cx="6757020" cy="502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646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017E3FB7-456F-8580-9E61-B585EBEE5AD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823BC136-6957-4D38-0CC8-C3D05B5D33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4BB1D48D-FF8B-8875-0CB0-CE931281754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4730FCAC-86AB-D365-5E23-3EAEBC5C54DB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62048812-FAA1-78DD-2D8E-52D4AA6B82BF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76E89FBD-3D3D-756D-7C9C-386CC47858AA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4D2F7230-FE4F-8602-5DA4-1E531A21327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CCDFDDEF-A2E1-703F-E568-2F588157B73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품질 관리 계획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E7019E6A-FD2A-7F36-D505-32529D2E9748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35586B07-FEB5-DFD2-D367-9C6E7BF436E1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4446318-2F3D-D88A-477D-14A61B851A0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11C857-E862-C04A-FBEF-81843CB50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744" y="1609940"/>
            <a:ext cx="6029810" cy="514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537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9BBCD413-4817-672F-555B-57B8863FBCA1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E113748F-994F-0F26-C661-37D6010AB523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F50F334B-0FD2-88CB-9362-A28F6FF4641A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재고현황조회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BD122AEC-BAFA-37A8-56C9-05B10DD1E006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3E94ED43-930E-E837-D683-4645AC865FF8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C6A86DE1-EA74-2F3F-762F-5BAFFCFE58D4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B43BB8-99B5-6B4D-D61B-DE2914EEA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033" y="2177668"/>
            <a:ext cx="9035424" cy="418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307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7BF7815B-B5B4-649C-143F-E93048580F7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7C8F2B40-118E-DC1A-8F56-D5B414846F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77690C6-98E2-4E26-CF25-02520B791476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74;p11">
            <a:extLst>
              <a:ext uri="{FF2B5EF4-FFF2-40B4-BE49-F238E27FC236}">
                <a16:creationId xmlns:a16="http://schemas.microsoft.com/office/drawing/2014/main" id="{1E4B5496-A1F6-21E5-0F30-93CEA4318BF4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275;p11">
            <a:extLst>
              <a:ext uri="{FF2B5EF4-FFF2-40B4-BE49-F238E27FC236}">
                <a16:creationId xmlns:a16="http://schemas.microsoft.com/office/drawing/2014/main" id="{CBD4B669-E0B2-FCBE-5BA4-A4C3570AC616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7F708C9-640C-46DF-B417-ED57A3D9C3B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55190AE4-1BC9-7B78-9D7F-9438A059856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604234BD-0ED9-9BDB-CEDE-060B79FAD22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 보고서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B1892FED-40BA-937F-04B3-1261DAF465BB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0FCA8AA-A330-11C1-58E2-96B3D1447A5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5679A201-0BB1-2D22-DCC4-AF488437F99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9163E0-4159-233E-44CC-7108C400D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727" y="1441974"/>
            <a:ext cx="7873160" cy="541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753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BCB2140D-7753-AC90-BD07-006D0832FF93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2126B5-1543-778A-9C7D-1ADDD4401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900" y="1554701"/>
            <a:ext cx="4923827" cy="24723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50591C1-21AF-5BB4-120E-336F7AEE1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138" y="4027055"/>
            <a:ext cx="5267942" cy="25947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8206A2-8134-7DE9-3CA9-531883D76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727" y="1947021"/>
            <a:ext cx="4129297" cy="2087337"/>
          </a:xfrm>
          <a:prstGeom prst="rect">
            <a:avLst/>
          </a:prstGeom>
        </p:spPr>
      </p:pic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853B2EC4-D5E8-7DF4-46D1-2ABE02AE0317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78E1E531-0AD1-045A-2C00-85E1E2AAD417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72303883-3EC3-3549-CB6E-653233E769F9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39041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841873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552188" y="2310518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로그인</a:t>
            </a:r>
            <a:endParaRPr lang="en-US" altLang="ko-KR" sz="1600" dirty="0">
              <a:solidFill>
                <a:srgbClr val="FF8C00"/>
              </a:solidFill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D4D4D4"/>
                </a:solidFill>
              </a:rPr>
              <a:t>웹 페이지 구현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로그인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첫 화면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6FE45069-0DE3-3ADE-8FB0-BDE2B8106DF4}"/>
              </a:ext>
            </a:extLst>
          </p:cNvPr>
          <p:cNvSpPr txBox="1"/>
          <p:nvPr/>
        </p:nvSpPr>
        <p:spPr>
          <a:xfrm>
            <a:off x="3207502" y="1762471"/>
            <a:ext cx="8560848" cy="1058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b="0" i="0" u="none" strike="noStrike" cap="none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login.jsp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에서 시작한다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로그인 정보가 세션이나 쿠키에 저장되어 있지 않는다면</a:t>
            </a:r>
            <a:endParaRPr lang="en-US" altLang="ko-KR"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강제로 </a:t>
            </a:r>
            <a:r>
              <a:rPr lang="en-US" altLang="ko-KR" sz="2000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login.jsp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 이동하게 된다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en-US" altLang="ko-KR"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3823337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4613837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A19B145-F7A6-CC67-9D3E-9237CB2D58B6}"/>
              </a:ext>
            </a:extLst>
          </p:cNvPr>
          <p:cNvSpPr txBox="1"/>
          <p:nvPr/>
        </p:nvSpPr>
        <p:spPr>
          <a:xfrm>
            <a:off x="3222173" y="6101087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PC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1320DAE-1542-0869-FD96-754B8E37A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481" y="2943925"/>
            <a:ext cx="5595424" cy="30086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65F3F0C-25AC-4924-7073-56C0DD5F3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1709" y="3155576"/>
            <a:ext cx="2266641" cy="3702424"/>
          </a:xfrm>
          <a:prstGeom prst="rect">
            <a:avLst/>
          </a:prstGeom>
        </p:spPr>
      </p:pic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E5138829-1621-B05D-EB43-1D1BA48C1C75}"/>
              </a:ext>
            </a:extLst>
          </p:cNvPr>
          <p:cNvSpPr txBox="1"/>
          <p:nvPr/>
        </p:nvSpPr>
        <p:spPr>
          <a:xfrm>
            <a:off x="9198115" y="272114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49447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590159" y="50149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</a:t>
            </a:r>
            <a:r>
              <a:rPr lang="en-US" altLang="ko-KR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PC version</a:t>
            </a:r>
            <a:endParaRPr sz="20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6FE45069-0DE3-3ADE-8FB0-BDE2B8106DF4}"/>
              </a:ext>
            </a:extLst>
          </p:cNvPr>
          <p:cNvSpPr txBox="1"/>
          <p:nvPr/>
        </p:nvSpPr>
        <p:spPr>
          <a:xfrm>
            <a:off x="9163792" y="4794862"/>
            <a:ext cx="3028208" cy="12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메인 페이지는</a:t>
            </a:r>
            <a:endParaRPr lang="en-US" altLang="ko-KR"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주요 탭에서 최근 내용들이 갱신된다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더 보기를 누르면 해당 페이지로 이동하게 된다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375501C-9110-8C2C-C194-4FB351A97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939" y="1923454"/>
            <a:ext cx="5953155" cy="4179776"/>
          </a:xfrm>
          <a:prstGeom prst="rect">
            <a:avLst/>
          </a:prstGeom>
        </p:spPr>
      </p:pic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25100EFC-5BB1-F80F-B7F7-672DA251D229}"/>
              </a:ext>
            </a:extLst>
          </p:cNvPr>
          <p:cNvSpPr txBox="1"/>
          <p:nvPr/>
        </p:nvSpPr>
        <p:spPr>
          <a:xfrm>
            <a:off x="404927" y="921665"/>
            <a:ext cx="6472052" cy="834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네비게이션의 탭을 누르면 소제목 페이지가 열린다</a:t>
            </a:r>
            <a:r>
              <a:rPr lang="en-US" altLang="ko-KR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소제목을 클릭해야 페이지가 우측에 타이틀 화면이 이동한다</a:t>
            </a:r>
            <a:r>
              <a:rPr lang="en-US" altLang="ko-KR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로고를 클릭하면 </a:t>
            </a:r>
            <a:endParaRPr lang="en-US" altLang="ko-KR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다시 지금의 메인 페이지로 이동한다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57;p13">
            <a:extLst>
              <a:ext uri="{FF2B5EF4-FFF2-40B4-BE49-F238E27FC236}">
                <a16:creationId xmlns:a16="http://schemas.microsoft.com/office/drawing/2014/main" id="{C6C16D4B-4FA4-457D-1107-7523ED34D156}"/>
              </a:ext>
            </a:extLst>
          </p:cNvPr>
          <p:cNvSpPr txBox="1"/>
          <p:nvPr/>
        </p:nvSpPr>
        <p:spPr>
          <a:xfrm>
            <a:off x="8997538" y="1923454"/>
            <a:ext cx="3028208" cy="115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로컬 네비게이션으로 현재 이동된 경로가 어디를 통해서 이동이 되었는지를 알려준다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D7470786-8176-8BC6-D365-BBE5307FE015}"/>
              </a:ext>
            </a:extLst>
          </p:cNvPr>
          <p:cNvSpPr txBox="1"/>
          <p:nvPr/>
        </p:nvSpPr>
        <p:spPr>
          <a:xfrm>
            <a:off x="8878094" y="344770"/>
            <a:ext cx="3028208" cy="115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마이 페이지의 팝업창을 통해 현재 내가 어떤 계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정으로 로그인 했는지를 알 수 있고 로그아웃을 할 수 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9640982-3F3F-1646-ABFC-67C33BCDE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69" y="1923454"/>
            <a:ext cx="1568299" cy="421656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45CBFEA-F2A7-F04E-7522-6679CABABAD8}"/>
              </a:ext>
            </a:extLst>
          </p:cNvPr>
          <p:cNvCxnSpPr>
            <a:cxnSpLocks/>
          </p:cNvCxnSpPr>
          <p:nvPr/>
        </p:nvCxnSpPr>
        <p:spPr>
          <a:xfrm flipH="1" flipV="1">
            <a:off x="2327564" y="1756559"/>
            <a:ext cx="597375" cy="867888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D23A926-E772-4576-F3E3-5EA14AAEC8EC}"/>
              </a:ext>
            </a:extLst>
          </p:cNvPr>
          <p:cNvSpPr/>
          <p:nvPr/>
        </p:nvSpPr>
        <p:spPr>
          <a:xfrm>
            <a:off x="2875160" y="25869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Google Shape;357;p13">
            <a:extLst>
              <a:ext uri="{FF2B5EF4-FFF2-40B4-BE49-F238E27FC236}">
                <a16:creationId xmlns:a16="http://schemas.microsoft.com/office/drawing/2014/main" id="{9B356273-EF87-1363-7CF6-C6AB928905F2}"/>
              </a:ext>
            </a:extLst>
          </p:cNvPr>
          <p:cNvSpPr txBox="1"/>
          <p:nvPr/>
        </p:nvSpPr>
        <p:spPr>
          <a:xfrm>
            <a:off x="1573099" y="1589664"/>
            <a:ext cx="1015937" cy="285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b="0" i="0" u="none" strike="noStrike" cap="none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Click!</a:t>
            </a:r>
            <a:endParaRPr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09DE51-E1B0-417F-06C7-E26F3A6A815D}"/>
              </a:ext>
            </a:extLst>
          </p:cNvPr>
          <p:cNvCxnSpPr/>
          <p:nvPr/>
        </p:nvCxnSpPr>
        <p:spPr>
          <a:xfrm flipH="1">
            <a:off x="1573099" y="2870522"/>
            <a:ext cx="1201851" cy="0"/>
          </a:xfrm>
          <a:prstGeom prst="straightConnector1">
            <a:avLst/>
          </a:prstGeom>
          <a:ln w="28575">
            <a:solidFill>
              <a:srgbClr val="3C99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659C3236-AD2F-B615-2132-9ED38245A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7317" y="3844943"/>
            <a:ext cx="4289034" cy="131297"/>
          </a:xfrm>
          <a:prstGeom prst="rect">
            <a:avLst/>
          </a:prstGeom>
        </p:spPr>
      </p:pic>
      <p:sp>
        <p:nvSpPr>
          <p:cNvPr id="37" name="Google Shape;357;p13">
            <a:extLst>
              <a:ext uri="{FF2B5EF4-FFF2-40B4-BE49-F238E27FC236}">
                <a16:creationId xmlns:a16="http://schemas.microsoft.com/office/drawing/2014/main" id="{42F15A9E-6860-BCEE-D234-8AB56575849D}"/>
              </a:ext>
            </a:extLst>
          </p:cNvPr>
          <p:cNvSpPr txBox="1"/>
          <p:nvPr/>
        </p:nvSpPr>
        <p:spPr>
          <a:xfrm>
            <a:off x="9000423" y="3495804"/>
            <a:ext cx="3028207" cy="315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기준관리의 </a:t>
            </a:r>
            <a:r>
              <a:rPr lang="en-US" altLang="ko-KR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</a:t>
            </a:r>
            <a:r>
              <a:rPr lang="ko-KR" altLang="en-US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으로 이동했다면</a:t>
            </a:r>
            <a:endParaRPr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40CD068-A2F8-CB38-6B20-3838E9DB065B}"/>
              </a:ext>
            </a:extLst>
          </p:cNvPr>
          <p:cNvSpPr/>
          <p:nvPr/>
        </p:nvSpPr>
        <p:spPr>
          <a:xfrm>
            <a:off x="8640960" y="42506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2646CCD-5EEC-37B8-6C90-828156608542}"/>
              </a:ext>
            </a:extLst>
          </p:cNvPr>
          <p:cNvCxnSpPr>
            <a:cxnSpLocks/>
          </p:cNvCxnSpPr>
          <p:nvPr/>
        </p:nvCxnSpPr>
        <p:spPr>
          <a:xfrm flipH="1" flipV="1">
            <a:off x="8810183" y="4366822"/>
            <a:ext cx="575117" cy="428040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3BCD5C5-00D7-5D50-6065-1D364C44E448}"/>
              </a:ext>
            </a:extLst>
          </p:cNvPr>
          <p:cNvSpPr/>
          <p:nvPr/>
        </p:nvSpPr>
        <p:spPr>
          <a:xfrm>
            <a:off x="8679060" y="21932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0640C8F-ABEC-F338-B40E-FE6497C707CC}"/>
              </a:ext>
            </a:extLst>
          </p:cNvPr>
          <p:cNvCxnSpPr>
            <a:cxnSpLocks/>
            <a:stCxn id="37" idx="1"/>
            <a:endCxn id="42" idx="5"/>
          </p:cNvCxnSpPr>
          <p:nvPr/>
        </p:nvCxnSpPr>
        <p:spPr>
          <a:xfrm flipH="1" flipV="1">
            <a:off x="8823501" y="2337740"/>
            <a:ext cx="176922" cy="1315732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CE951D27-FE2D-D41F-886F-9F2155901F9C}"/>
              </a:ext>
            </a:extLst>
          </p:cNvPr>
          <p:cNvSpPr/>
          <p:nvPr/>
        </p:nvSpPr>
        <p:spPr>
          <a:xfrm>
            <a:off x="8594448" y="1856017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43366D7-5EAD-CF1C-F76D-11ECF22DFB20}"/>
              </a:ext>
            </a:extLst>
          </p:cNvPr>
          <p:cNvCxnSpPr>
            <a:cxnSpLocks/>
            <a:stCxn id="48" idx="0"/>
            <a:endCxn id="15" idx="1"/>
          </p:cNvCxnSpPr>
          <p:nvPr/>
        </p:nvCxnSpPr>
        <p:spPr>
          <a:xfrm flipV="1">
            <a:off x="8679060" y="921665"/>
            <a:ext cx="199034" cy="934352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1D73F94A-040C-CF2E-DE97-403A7F0415A9}"/>
              </a:ext>
            </a:extLst>
          </p:cNvPr>
          <p:cNvSpPr txBox="1"/>
          <p:nvPr/>
        </p:nvSpPr>
        <p:spPr>
          <a:xfrm>
            <a:off x="391884" y="340120"/>
            <a:ext cx="4827931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SQL Prototype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35903770-E3C5-923E-7485-12F753F2EE70}"/>
              </a:ext>
            </a:extLst>
          </p:cNvPr>
          <p:cNvSpPr txBox="1"/>
          <p:nvPr/>
        </p:nvSpPr>
        <p:spPr>
          <a:xfrm>
            <a:off x="2875160" y="1589664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PC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70AC751-63A3-697E-836F-187DC94CE8CC}"/>
              </a:ext>
            </a:extLst>
          </p:cNvPr>
          <p:cNvSpPr txBox="1"/>
          <p:nvPr/>
        </p:nvSpPr>
        <p:spPr>
          <a:xfrm>
            <a:off x="512769" y="621924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Navigation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tag click script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C2A9FD36-F762-63BB-4B7D-12B62573F259}"/>
              </a:ext>
            </a:extLst>
          </p:cNvPr>
          <p:cNvSpPr txBox="1"/>
          <p:nvPr/>
        </p:nvSpPr>
        <p:spPr>
          <a:xfrm>
            <a:off x="9000423" y="408622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Local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Navigation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78D80C7-45CC-59D6-C034-617FAF58E3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2185" y="511034"/>
            <a:ext cx="1582920" cy="128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313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633850" y="484760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</a:t>
            </a:r>
            <a:r>
              <a:rPr lang="en-US" altLang="ko-KR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mobile version</a:t>
            </a:r>
            <a:endParaRPr sz="20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25100EFC-5BB1-F80F-B7F7-672DA251D229}"/>
              </a:ext>
            </a:extLst>
          </p:cNvPr>
          <p:cNvSpPr txBox="1"/>
          <p:nvPr/>
        </p:nvSpPr>
        <p:spPr>
          <a:xfrm>
            <a:off x="830822" y="850687"/>
            <a:ext cx="6472052" cy="60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기존에 네비게이션 페이지는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display : none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통해 사라졌으며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네비게이션 버튼의 클릭을 통해 전체 화면을 통해 나타난다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43366D7-5EAD-CF1C-F76D-11ECF22DFB20}"/>
              </a:ext>
            </a:extLst>
          </p:cNvPr>
          <p:cNvCxnSpPr>
            <a:cxnSpLocks/>
          </p:cNvCxnSpPr>
          <p:nvPr/>
        </p:nvCxnSpPr>
        <p:spPr>
          <a:xfrm flipV="1">
            <a:off x="4248061" y="1445848"/>
            <a:ext cx="0" cy="409301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3881889-7FF8-197A-C738-F26189D23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98" y="1834710"/>
            <a:ext cx="3849158" cy="4664701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CE951D27-FE2D-D41F-886F-9F2155901F9C}"/>
              </a:ext>
            </a:extLst>
          </p:cNvPr>
          <p:cNvSpPr/>
          <p:nvPr/>
        </p:nvSpPr>
        <p:spPr>
          <a:xfrm>
            <a:off x="4163450" y="1805161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0A6A64EB-9EC8-838E-BBAB-4CCBF7A60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854" y="1821001"/>
            <a:ext cx="4375372" cy="4664701"/>
          </a:xfrm>
          <a:prstGeom prst="rect">
            <a:avLst/>
          </a:prstGeom>
        </p:spPr>
      </p:pic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014DFF2D-10D8-3F82-31A0-8F8883A0F2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7497"/>
          <a:stretch/>
        </p:blipFill>
        <p:spPr>
          <a:xfrm>
            <a:off x="8676639" y="4719142"/>
            <a:ext cx="3180459" cy="1780269"/>
          </a:xfrm>
          <a:prstGeom prst="rect">
            <a:avLst/>
          </a:prstGeom>
        </p:spPr>
      </p:pic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793A8573-15AB-6337-44D0-86DBF1F5326C}"/>
              </a:ext>
            </a:extLst>
          </p:cNvPr>
          <p:cNvSpPr txBox="1"/>
          <p:nvPr/>
        </p:nvSpPr>
        <p:spPr>
          <a:xfrm>
            <a:off x="6494200" y="1476850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Navigation Button </a:t>
            </a: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 page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" name="Google Shape;357;p13">
            <a:extLst>
              <a:ext uri="{FF2B5EF4-FFF2-40B4-BE49-F238E27FC236}">
                <a16:creationId xmlns:a16="http://schemas.microsoft.com/office/drawing/2014/main" id="{F2711605-3A00-4FA4-8431-7AFC25909C36}"/>
              </a:ext>
            </a:extLst>
          </p:cNvPr>
          <p:cNvSpPr txBox="1"/>
          <p:nvPr/>
        </p:nvSpPr>
        <p:spPr>
          <a:xfrm>
            <a:off x="533739" y="151469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" name="Google Shape;357;p13">
            <a:extLst>
              <a:ext uri="{FF2B5EF4-FFF2-40B4-BE49-F238E27FC236}">
                <a16:creationId xmlns:a16="http://schemas.microsoft.com/office/drawing/2014/main" id="{E2C85BCE-4A7A-16B6-E243-80048475B4DB}"/>
              </a:ext>
            </a:extLst>
          </p:cNvPr>
          <p:cNvSpPr txBox="1"/>
          <p:nvPr/>
        </p:nvSpPr>
        <p:spPr>
          <a:xfrm>
            <a:off x="10917226" y="4385445"/>
            <a:ext cx="1093181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Tab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9" name="Google Shape;357;p13">
            <a:extLst>
              <a:ext uri="{FF2B5EF4-FFF2-40B4-BE49-F238E27FC236}">
                <a16:creationId xmlns:a16="http://schemas.microsoft.com/office/drawing/2014/main" id="{30A960CE-0A65-301F-15C9-6E6AA50626FC}"/>
              </a:ext>
            </a:extLst>
          </p:cNvPr>
          <p:cNvSpPr txBox="1"/>
          <p:nvPr/>
        </p:nvSpPr>
        <p:spPr>
          <a:xfrm>
            <a:off x="533739" y="358589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구현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AAD0D66-F418-6D99-A0E8-3C3E38E95B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0758" y="2124994"/>
            <a:ext cx="1610832" cy="1304006"/>
          </a:xfrm>
          <a:prstGeom prst="rect">
            <a:avLst/>
          </a:prstGeom>
        </p:spPr>
      </p:pic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87A1852E-3C43-5AB4-FA5C-117719FCF8F3}"/>
              </a:ext>
            </a:extLst>
          </p:cNvPr>
          <p:cNvSpPr txBox="1"/>
          <p:nvPr/>
        </p:nvSpPr>
        <p:spPr>
          <a:xfrm>
            <a:off x="4561623" y="1727209"/>
            <a:ext cx="1093181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Popup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ABAC3083-82CD-2696-AFEA-0F19482B2C75}"/>
              </a:ext>
            </a:extLst>
          </p:cNvPr>
          <p:cNvSpPr txBox="1"/>
          <p:nvPr/>
        </p:nvSpPr>
        <p:spPr>
          <a:xfrm>
            <a:off x="4561897" y="3623661"/>
            <a:ext cx="1932303" cy="117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모바일 페이지에서는 팝업페이지가 우측에서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좌</a:t>
            </a: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측으로 나타나게 된다</a:t>
            </a:r>
            <a:r>
              <a:rPr lang="en-US" altLang="ko-KR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6298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0"/>
          <p:cNvSpPr txBox="1"/>
          <p:nvPr/>
        </p:nvSpPr>
        <p:spPr>
          <a:xfrm>
            <a:off x="3235732" y="159203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기초객체지향 프로그래밍 활용</a:t>
            </a: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Swing Project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3" name="Google Shape;263;p10"/>
          <p:cNvSpPr txBox="1"/>
          <p:nvPr/>
        </p:nvSpPr>
        <p:spPr>
          <a:xfrm>
            <a:off x="3235732" y="88207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Main Object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0"/>
          <p:cNvSpPr txBox="1"/>
          <p:nvPr/>
        </p:nvSpPr>
        <p:spPr>
          <a:xfrm>
            <a:off x="7509452" y="2616628"/>
            <a:ext cx="3102315" cy="471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어떤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인가요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24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"/>
          <p:cNvSpPr txBox="1"/>
          <p:nvPr/>
        </p:nvSpPr>
        <p:spPr>
          <a:xfrm>
            <a:off x="7509452" y="3293185"/>
            <a:ext cx="3434009" cy="176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dirty="0">
                <a:solidFill>
                  <a:schemeClr val="lt1"/>
                </a:solidFill>
              </a:rPr>
              <a:t>밀키트 생산을 관리하는 프로그램을 만드는 프로젝트를 실시했습니다</a:t>
            </a:r>
            <a:r>
              <a:rPr lang="en-US" altLang="ko-KR" sz="1800" dirty="0">
                <a:solidFill>
                  <a:schemeClr val="lt1"/>
                </a:solidFill>
              </a:rPr>
              <a:t>.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23DD55-ACF9-E522-B8C1-31B1F469F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040" y="2616628"/>
            <a:ext cx="3693254" cy="291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08;p12">
            <a:extLst>
              <a:ext uri="{FF2B5EF4-FFF2-40B4-BE49-F238E27FC236}">
                <a16:creationId xmlns:a16="http://schemas.microsoft.com/office/drawing/2014/main" id="{0A9371A9-4C3E-4FD1-80BC-C8192330DACE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3" name="Google Shape;309;p12">
            <a:extLst>
              <a:ext uri="{FF2B5EF4-FFF2-40B4-BE49-F238E27FC236}">
                <a16:creationId xmlns:a16="http://schemas.microsoft.com/office/drawing/2014/main" id="{25DECD2B-BDA7-65B5-E6ED-0FBEBB0D8C26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310;p12">
            <a:extLst>
              <a:ext uri="{FF2B5EF4-FFF2-40B4-BE49-F238E27FC236}">
                <a16:creationId xmlns:a16="http://schemas.microsoft.com/office/drawing/2014/main" id="{782797FC-429B-0569-8C25-8C64C123BC1B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11;p12">
            <a:extLst>
              <a:ext uri="{FF2B5EF4-FFF2-40B4-BE49-F238E27FC236}">
                <a16:creationId xmlns:a16="http://schemas.microsoft.com/office/drawing/2014/main" id="{8857E958-67B8-199E-8DB4-95B51FDA9C8D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F28123E4-81F6-AFE3-D709-17E3730E27D6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00BF4660-91D5-FCC9-AF72-E7E0240E50E5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CFBBB868-5C86-F7BF-5175-508089CA3A29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CB3AED7B-2C26-438C-D6B4-E1A3F2112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50368D73-9935-EF71-F093-90652F33D0B5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936078A7-D30C-9C0A-4A2E-833ACBE56C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CC1363E1-5115-A7B0-6964-7FA20CE4B147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7E8EE58-0E7E-5961-60BE-7CA7E575E3C3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8D277B19-6DB2-C672-9527-CF1181B0874F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591F4549-F123-FB39-5A58-C079D2565138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ED2DE8A1-2747-5C60-207C-9A1FEBA18D65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0EDEA077-C429-5F4F-95F0-49A4DD844610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E66B6F44-5696-D918-5ACA-A51869ABFF96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C4A1BB3C-DC78-C426-B0B8-5D8E503EA6E4}"/>
              </a:ext>
            </a:extLst>
          </p:cNvPr>
          <p:cNvSpPr txBox="1"/>
          <p:nvPr/>
        </p:nvSpPr>
        <p:spPr>
          <a:xfrm>
            <a:off x="2968356" y="1216259"/>
            <a:ext cx="4066273" cy="1521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doPost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에서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ID, PW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보내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DB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회원의 일치성을 확인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일치하다면 해당하는 계정으로 로그인이 된다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ko-KR" altLang="en-US"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3B008FC-E6AE-3E8D-A680-7E630160D583}"/>
              </a:ext>
            </a:extLst>
          </p:cNvPr>
          <p:cNvSpPr txBox="1"/>
          <p:nvPr/>
        </p:nvSpPr>
        <p:spPr>
          <a:xfrm>
            <a:off x="2968356" y="2804176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콘솔과 쿠키에 저장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F5C362DC-8A9C-5A96-8084-F48F27F8142C}"/>
              </a:ext>
            </a:extLst>
          </p:cNvPr>
          <p:cNvSpPr txBox="1"/>
          <p:nvPr/>
        </p:nvSpPr>
        <p:spPr>
          <a:xfrm>
            <a:off x="7623028" y="647076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세션과 쿠키 저장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5B3D86D-45FE-846A-50A3-1023E14B6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028" y="3550605"/>
            <a:ext cx="4431800" cy="298934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AC9BEF8-24CD-58A2-8330-EC1734A35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5494" y="1189072"/>
            <a:ext cx="4359142" cy="203472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1093242-380D-8C59-1DF4-A19EB05EF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1322" y="3281559"/>
            <a:ext cx="3385743" cy="311549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137D5F6-276F-EE82-0EE9-C4D0BAB276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8356" y="6254159"/>
            <a:ext cx="2695951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242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025596" y="1259531"/>
            <a:ext cx="5248828" cy="687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권한이 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admin</a:t>
            </a: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으로 되어 있다면 원재료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완제품의 조회 뿐만이 아닌 수정과 삭제를 실행할 수 있다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17B621A9-46DD-F50A-F22E-20AE618A577B}"/>
              </a:ext>
            </a:extLst>
          </p:cNvPr>
          <p:cNvSpPr txBox="1"/>
          <p:nvPr/>
        </p:nvSpPr>
        <p:spPr>
          <a:xfrm>
            <a:off x="8436366" y="77611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doGet</a:t>
            </a: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제품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/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자재 조회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2C2882-9581-8906-EE30-799970F8B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366" y="1097224"/>
            <a:ext cx="3652392" cy="28655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4586846-0A5B-3C02-2425-A096C63B4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526" y="1987572"/>
            <a:ext cx="5656277" cy="24787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2C7004F-C456-017B-BB9C-8B3C38338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5803" y="4212000"/>
            <a:ext cx="2646000" cy="2646000"/>
          </a:xfrm>
          <a:prstGeom prst="rect">
            <a:avLst/>
          </a:prstGeom>
        </p:spPr>
      </p:pic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DC4B648F-4DC6-F784-D067-3C4FD78336DB}"/>
              </a:ext>
            </a:extLst>
          </p:cNvPr>
          <p:cNvSpPr txBox="1"/>
          <p:nvPr/>
        </p:nvSpPr>
        <p:spPr>
          <a:xfrm>
            <a:off x="8725803" y="3962766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doPost</a:t>
            </a: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원재료 업데이트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A82EDB3-70BE-4C3E-8356-82387AA2DA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0721" y="4746920"/>
            <a:ext cx="3547144" cy="2111080"/>
          </a:xfrm>
          <a:prstGeom prst="rect">
            <a:avLst/>
          </a:prstGeom>
        </p:spPr>
      </p:pic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9FDF5F8C-66DC-4E8E-E6DB-2BB5074973BC}"/>
              </a:ext>
            </a:extLst>
          </p:cNvPr>
          <p:cNvSpPr txBox="1"/>
          <p:nvPr/>
        </p:nvSpPr>
        <p:spPr>
          <a:xfrm>
            <a:off x="2667355" y="4506864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doPost</a:t>
            </a: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원재료 생성과 </a:t>
            </a:r>
            <a:r>
              <a:rPr lang="ko-KR" altLang="en-US" sz="1200" b="0" i="0" u="none" strike="noStrike" cap="none" dirty="0" err="1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안제품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삭제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45C2D77-872D-2BB2-DDE2-8E6AECF897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1525" y="5827878"/>
            <a:ext cx="1966451" cy="705267"/>
          </a:xfrm>
          <a:prstGeom prst="rect">
            <a:avLst/>
          </a:prstGeom>
        </p:spPr>
      </p:pic>
      <p:sp>
        <p:nvSpPr>
          <p:cNvPr id="24" name="Google Shape;357;p13">
            <a:extLst>
              <a:ext uri="{FF2B5EF4-FFF2-40B4-BE49-F238E27FC236}">
                <a16:creationId xmlns:a16="http://schemas.microsoft.com/office/drawing/2014/main" id="{B66D6427-D7AE-055F-250D-A0776FB61427}"/>
              </a:ext>
            </a:extLst>
          </p:cNvPr>
          <p:cNvSpPr txBox="1"/>
          <p:nvPr/>
        </p:nvSpPr>
        <p:spPr>
          <a:xfrm>
            <a:off x="6531525" y="5612869"/>
            <a:ext cx="680139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8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콘솔 조회</a:t>
            </a:r>
            <a:endParaRPr sz="8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94431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23FE91BF-463E-F5A3-390F-B99A044EE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FFA77EED-9C6F-2DCA-0840-BC270874762B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1562FC8-081C-085D-2E8A-29A5640399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663AD3B4-44B0-1869-D0B8-FA5BFF81FBA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631922BD-7845-A9E3-3F0C-E24541D552C6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E966604D-B27F-70A2-B5E1-671066640ED3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EF25B123-617C-A2A1-D976-876BEB6DD4BD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494F5E71-9813-019B-2972-A1D2BF96479E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04A2E07E-F7CB-8031-9FCF-E93BA4E785D2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B422C3ED-5F21-AEE4-A60B-5A3BC8E01226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DAF78FE6-469A-32FA-088F-DEB7A42D7800}"/>
              </a:ext>
            </a:extLst>
          </p:cNvPr>
          <p:cNvSpPr txBox="1"/>
          <p:nvPr/>
        </p:nvSpPr>
        <p:spPr>
          <a:xfrm>
            <a:off x="2958382" y="177421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검사기준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153120F-289E-20F2-40AC-5ADADDC09E01}"/>
              </a:ext>
            </a:extLst>
          </p:cNvPr>
          <p:cNvSpPr txBox="1"/>
          <p:nvPr/>
        </p:nvSpPr>
        <p:spPr>
          <a:xfrm>
            <a:off x="3025596" y="1259531"/>
            <a:ext cx="5553628" cy="687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검사 기준에 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admin</a:t>
            </a: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이 수정한 내용이 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DB</a:t>
            </a: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에서도 수정이 된다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4CF52BC-A2F0-FCF2-59ED-C70FF49E8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107909"/>
            <a:ext cx="6095999" cy="2420575"/>
          </a:xfrm>
          <a:prstGeom prst="rect">
            <a:avLst/>
          </a:prstGeom>
        </p:spPr>
      </p:pic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A5B62844-9FB3-F308-3C68-6A3B235D2EAE}"/>
              </a:ext>
            </a:extLst>
          </p:cNvPr>
          <p:cNvSpPr txBox="1"/>
          <p:nvPr/>
        </p:nvSpPr>
        <p:spPr>
          <a:xfrm>
            <a:off x="9211213" y="336117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수정 버튼 클릭 시</a:t>
            </a: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UI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798BE44-1040-B93F-D0FF-9A7D9336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8382" y="5718030"/>
            <a:ext cx="5788358" cy="83631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90EB54D-309D-5AB0-9388-A010546AB4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8778" y="3715613"/>
            <a:ext cx="4305858" cy="2921832"/>
          </a:xfrm>
          <a:prstGeom prst="rect">
            <a:avLst/>
          </a:prstGeom>
        </p:spPr>
      </p:pic>
      <p:sp>
        <p:nvSpPr>
          <p:cNvPr id="24" name="Google Shape;357;p13">
            <a:extLst>
              <a:ext uri="{FF2B5EF4-FFF2-40B4-BE49-F238E27FC236}">
                <a16:creationId xmlns:a16="http://schemas.microsoft.com/office/drawing/2014/main" id="{A6523477-0D78-8AE8-2763-5518082FBFC7}"/>
              </a:ext>
            </a:extLst>
          </p:cNvPr>
          <p:cNvSpPr txBox="1"/>
          <p:nvPr/>
        </p:nvSpPr>
        <p:spPr>
          <a:xfrm>
            <a:off x="2958381" y="5301233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콘솔 알림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1F393B2-5D33-15C8-40D0-86AE006942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7983" y="1097224"/>
            <a:ext cx="3336884" cy="1362249"/>
          </a:xfrm>
          <a:prstGeom prst="rect">
            <a:avLst/>
          </a:prstGeom>
        </p:spPr>
      </p:pic>
      <p:sp>
        <p:nvSpPr>
          <p:cNvPr id="27" name="Google Shape;357;p13">
            <a:extLst>
              <a:ext uri="{FF2B5EF4-FFF2-40B4-BE49-F238E27FC236}">
                <a16:creationId xmlns:a16="http://schemas.microsoft.com/office/drawing/2014/main" id="{BF6691AA-BDF1-1858-9BC4-5914E5594FBE}"/>
              </a:ext>
            </a:extLst>
          </p:cNvPr>
          <p:cNvSpPr txBox="1"/>
          <p:nvPr/>
        </p:nvSpPr>
        <p:spPr>
          <a:xfrm>
            <a:off x="8447983" y="701974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검사기준 </a:t>
            </a:r>
            <a:r>
              <a:rPr lang="en-US" altLang="ko-KR" sz="1200" b="0" i="0" u="none" strike="noStrike" cap="none" dirty="0" err="1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doPost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131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24DD9B2D-695C-69C9-4A21-C6F23BAFF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E5D0FD0A-01A9-1E11-129A-218B07D2363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701ECFDD-93A7-2828-908E-2F039C9F4D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A7A6212F-BFEE-D907-7D31-FB140E33FA7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E709BF0-9315-9800-4256-E30E47F91F90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F171EA5-953E-B9A4-BD70-8BFDE8B161EE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5C23CAD6-9C08-A485-C0C2-6B334EAC30B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B65E0A62-D4B7-B6D9-6D44-83D64CBE8628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7C836172-60B6-3F9E-655E-6897A1604864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0252D55-26D7-88FF-F49F-F9BA02315952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8C8F696A-969A-9432-12E9-AD80875909E6}"/>
              </a:ext>
            </a:extLst>
          </p:cNvPr>
          <p:cNvSpPr txBox="1"/>
          <p:nvPr/>
        </p:nvSpPr>
        <p:spPr>
          <a:xfrm>
            <a:off x="3069525" y="191250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생산관리 페이지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77DE8DD-13CA-E6CD-977D-A998ED1B6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328" y="2269783"/>
            <a:ext cx="4346267" cy="144034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76154CE-4087-ED9C-B4D5-28CB80385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8541" y="729787"/>
            <a:ext cx="3390457" cy="1182718"/>
          </a:xfrm>
          <a:prstGeom prst="rect">
            <a:avLst/>
          </a:prstGeom>
        </p:spPr>
      </p:pic>
      <p:sp>
        <p:nvSpPr>
          <p:cNvPr id="18" name="Google Shape;357;p13">
            <a:extLst>
              <a:ext uri="{FF2B5EF4-FFF2-40B4-BE49-F238E27FC236}">
                <a16:creationId xmlns:a16="http://schemas.microsoft.com/office/drawing/2014/main" id="{D6E826AB-134C-02CB-33B5-DCF528194F5D}"/>
              </a:ext>
            </a:extLst>
          </p:cNvPr>
          <p:cNvSpPr txBox="1"/>
          <p:nvPr/>
        </p:nvSpPr>
        <p:spPr>
          <a:xfrm>
            <a:off x="8465944" y="396090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생산관리 조회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" name="Google Shape;357;p13">
            <a:extLst>
              <a:ext uri="{FF2B5EF4-FFF2-40B4-BE49-F238E27FC236}">
                <a16:creationId xmlns:a16="http://schemas.microsoft.com/office/drawing/2014/main" id="{A5D40555-56E7-378A-0AED-42D54E0E8427}"/>
              </a:ext>
            </a:extLst>
          </p:cNvPr>
          <p:cNvSpPr txBox="1"/>
          <p:nvPr/>
        </p:nvSpPr>
        <p:spPr>
          <a:xfrm>
            <a:off x="3066447" y="4969077"/>
            <a:ext cx="101717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콘솔 알림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35B370-4B6D-1B07-D336-D67F1B08F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6104" y="2337680"/>
            <a:ext cx="3271614" cy="2655297"/>
          </a:xfrm>
          <a:prstGeom prst="rect">
            <a:avLst/>
          </a:prstGeom>
        </p:spPr>
      </p:pic>
      <p:sp>
        <p:nvSpPr>
          <p:cNvPr id="27" name="Google Shape;357;p13">
            <a:extLst>
              <a:ext uri="{FF2B5EF4-FFF2-40B4-BE49-F238E27FC236}">
                <a16:creationId xmlns:a16="http://schemas.microsoft.com/office/drawing/2014/main" id="{28A1843B-B21E-7676-FF6F-8C8120DE72BA}"/>
              </a:ext>
            </a:extLst>
          </p:cNvPr>
          <p:cNvSpPr txBox="1"/>
          <p:nvPr/>
        </p:nvSpPr>
        <p:spPr>
          <a:xfrm>
            <a:off x="3052799" y="1201434"/>
            <a:ext cx="5553628" cy="687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생산관리 계획서를 클릭할 시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새로고침을</a:t>
            </a: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하지 않고 비동기적으로 서버에 데이터를 전송한다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" name="Google Shape;357;p13">
            <a:extLst>
              <a:ext uri="{FF2B5EF4-FFF2-40B4-BE49-F238E27FC236}">
                <a16:creationId xmlns:a16="http://schemas.microsoft.com/office/drawing/2014/main" id="{57F8E44F-E35D-1B36-1E6F-B62FE02EF33D}"/>
              </a:ext>
            </a:extLst>
          </p:cNvPr>
          <p:cNvSpPr txBox="1"/>
          <p:nvPr/>
        </p:nvSpPr>
        <p:spPr>
          <a:xfrm>
            <a:off x="3337825" y="3977654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600" b="0" i="0" u="none" strike="noStrike" cap="none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&lt;                                    1                                      &gt;</a:t>
            </a:r>
            <a:endParaRPr sz="600" b="0" i="0" u="none" strike="noStrike" cap="none" dirty="0">
              <a:solidFill>
                <a:schemeClr val="tx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C97598D-C560-119A-056C-23845BB924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9613" y="5322842"/>
            <a:ext cx="6135183" cy="1099057"/>
          </a:xfrm>
          <a:prstGeom prst="rect">
            <a:avLst/>
          </a:prstGeom>
        </p:spPr>
      </p:pic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C74D9E3C-682E-732E-6810-14EB009F52C9}"/>
              </a:ext>
            </a:extLst>
          </p:cNvPr>
          <p:cNvSpPr txBox="1"/>
          <p:nvPr/>
        </p:nvSpPr>
        <p:spPr>
          <a:xfrm>
            <a:off x="8428133" y="2027883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생산계획 삭제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1" name="Google Shape;357;p13">
            <a:extLst>
              <a:ext uri="{FF2B5EF4-FFF2-40B4-BE49-F238E27FC236}">
                <a16:creationId xmlns:a16="http://schemas.microsoft.com/office/drawing/2014/main" id="{9B5B0389-7797-14F9-D794-B0F228242094}"/>
              </a:ext>
            </a:extLst>
          </p:cNvPr>
          <p:cNvSpPr txBox="1"/>
          <p:nvPr/>
        </p:nvSpPr>
        <p:spPr>
          <a:xfrm>
            <a:off x="5782277" y="4969077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생산계획 삭제 결과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0004B06-9394-BBC3-29F1-84DEFF0B81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8035" y="5326355"/>
            <a:ext cx="1952898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4844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577F97C5-7973-8041-A046-A24869633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CEEF037A-46D6-7FCB-BD4F-34B553572CC1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1239F9C7-2EBB-3B17-3625-1001ACCF63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826E003-60E2-C975-BCDF-C22F36E1EB4B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0D5C5DA5-C2DE-BEDA-07FC-A2C9203F7218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3BCEA91D-B737-3DE3-6E17-44D112B78CCD}"/>
              </a:ext>
            </a:extLst>
          </p:cNvPr>
          <p:cNvSpPr txBox="1"/>
          <p:nvPr/>
        </p:nvSpPr>
        <p:spPr>
          <a:xfrm>
            <a:off x="3207503" y="1102889"/>
            <a:ext cx="4583540" cy="7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품질관리 작성한 문자열을 </a:t>
            </a:r>
            <a:r>
              <a:rPr lang="en-US" altLang="ko-KR" sz="2000" b="0" i="0" u="none" strike="noStrike" cap="none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LocalDate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 변환하여 </a:t>
            </a:r>
            <a:r>
              <a:rPr lang="en-US" altLang="ko-KR" sz="2000" b="0" i="0" u="none" strike="noStrike" cap="none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sqlData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 변환하여 저장한다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66F16B47-DAB3-1FE9-B884-CC0E2E3676FE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E6CDBAE6-CD44-F9C7-BD6F-BDB32312635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9865D44E-8112-769C-7719-86B70F86ECEB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8ED406E-9FCD-53D1-01DE-0E98497E0F81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6AD6BBA7-64A8-8A56-4B65-298DB6B5EC91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2F029539-7670-3997-4666-8E929CD7CE08}"/>
              </a:ext>
            </a:extLst>
          </p:cNvPr>
          <p:cNvSpPr txBox="1"/>
          <p:nvPr/>
        </p:nvSpPr>
        <p:spPr>
          <a:xfrm>
            <a:off x="8352546" y="306724"/>
            <a:ext cx="1965830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실적등록 업데이트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8" name="Google Shape;357;p13">
            <a:extLst>
              <a:ext uri="{FF2B5EF4-FFF2-40B4-BE49-F238E27FC236}">
                <a16:creationId xmlns:a16="http://schemas.microsoft.com/office/drawing/2014/main" id="{495CD3BE-9750-E7A4-373F-83DBAF14CC45}"/>
              </a:ext>
            </a:extLst>
          </p:cNvPr>
          <p:cNvSpPr txBox="1"/>
          <p:nvPr/>
        </p:nvSpPr>
        <p:spPr>
          <a:xfrm>
            <a:off x="2812286" y="4923734"/>
            <a:ext cx="1786608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실적등록 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출력 콘솔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7AFCBD-0722-DB09-68A5-7CF6325C1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240" y="2280718"/>
            <a:ext cx="5846575" cy="25781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CA6266B-D7C9-55E7-E1E3-6730958EC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8666" y="640421"/>
            <a:ext cx="2579993" cy="181029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109122F-075C-5C6D-D1F5-413A56FC2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6291" y="2758834"/>
            <a:ext cx="3644169" cy="1801704"/>
          </a:xfrm>
          <a:prstGeom prst="rect">
            <a:avLst/>
          </a:prstGeom>
        </p:spPr>
      </p:pic>
      <p:sp>
        <p:nvSpPr>
          <p:cNvPr id="22" name="Google Shape;357;p13">
            <a:extLst>
              <a:ext uri="{FF2B5EF4-FFF2-40B4-BE49-F238E27FC236}">
                <a16:creationId xmlns:a16="http://schemas.microsoft.com/office/drawing/2014/main" id="{8E82EAB3-279F-864E-4392-D36E0875AFAF}"/>
              </a:ext>
            </a:extLst>
          </p:cNvPr>
          <p:cNvSpPr txBox="1"/>
          <p:nvPr/>
        </p:nvSpPr>
        <p:spPr>
          <a:xfrm>
            <a:off x="8749815" y="2470479"/>
            <a:ext cx="1965830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실적등록 삭제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8475F1D-6F4C-6C5A-80B6-04F76C97ED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3240" y="5251865"/>
            <a:ext cx="1867161" cy="1343212"/>
          </a:xfrm>
          <a:prstGeom prst="rect">
            <a:avLst/>
          </a:prstGeom>
        </p:spPr>
      </p:pic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2C96B6B1-D416-3886-F62E-7D41BC020D30}"/>
              </a:ext>
            </a:extLst>
          </p:cNvPr>
          <p:cNvSpPr txBox="1"/>
          <p:nvPr/>
        </p:nvSpPr>
        <p:spPr>
          <a:xfrm>
            <a:off x="2918272" y="1917963"/>
            <a:ext cx="1286958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실적등록 페이지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B02DE28B-CD09-9478-65C6-78505885DC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1355" y="6175919"/>
            <a:ext cx="1267002" cy="41915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3C1B0C7-624D-5700-BE1C-20F4058EED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6940" y="5309990"/>
            <a:ext cx="4741055" cy="1285087"/>
          </a:xfrm>
          <a:prstGeom prst="rect">
            <a:avLst/>
          </a:prstGeom>
        </p:spPr>
      </p:pic>
      <p:sp>
        <p:nvSpPr>
          <p:cNvPr id="32" name="Google Shape;357;p13">
            <a:extLst>
              <a:ext uri="{FF2B5EF4-FFF2-40B4-BE49-F238E27FC236}">
                <a16:creationId xmlns:a16="http://schemas.microsoft.com/office/drawing/2014/main" id="{22565F31-78A5-392F-B0B1-922AA3B01F40}"/>
              </a:ext>
            </a:extLst>
          </p:cNvPr>
          <p:cNvSpPr txBox="1"/>
          <p:nvPr/>
        </p:nvSpPr>
        <p:spPr>
          <a:xfrm>
            <a:off x="7126940" y="4923733"/>
            <a:ext cx="1786608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결과화면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60620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58AA20CE-2A3A-F53D-4DFD-07D0D4EC1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B938382B-52E3-8BFC-3911-C630CD72BAB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F8CCDF72-36A9-CC5C-94BD-06EE94B59C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7C9BC312-F005-C8CE-356C-96DD0EECF957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898E125-AA91-E26D-9889-A52F2F4A53EB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B0CBFDD-3317-24AB-6847-D99933706D2A}"/>
              </a:ext>
            </a:extLst>
          </p:cNvPr>
          <p:cNvSpPr txBox="1"/>
          <p:nvPr/>
        </p:nvSpPr>
        <p:spPr>
          <a:xfrm>
            <a:off x="3207504" y="1141347"/>
            <a:ext cx="5170851" cy="1200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게시판에서 작성한 내용들이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DB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에 전송된다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71EEE83A-D012-5F8E-5870-4B3D6D997353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04A876C5-3519-1235-E0D9-98E36C57CA0C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61AF6B78-E136-D14E-D479-DFCB0FEE4A1D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0C838A53-7BA7-A9BC-4680-B4BC80F663E8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96C48227-74E8-0FDC-E227-8B65D269310A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6B40D472-7CD0-5705-330C-44278C36A5E5}"/>
              </a:ext>
            </a:extLst>
          </p:cNvPr>
          <p:cNvSpPr txBox="1"/>
          <p:nvPr/>
        </p:nvSpPr>
        <p:spPr>
          <a:xfrm>
            <a:off x="10110672" y="5752879"/>
            <a:ext cx="1591045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 콘솔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692FBDF6-3F3C-A74D-F24D-6EFF1F9A06AC}"/>
              </a:ext>
            </a:extLst>
          </p:cNvPr>
          <p:cNvSpPr txBox="1"/>
          <p:nvPr/>
        </p:nvSpPr>
        <p:spPr>
          <a:xfrm>
            <a:off x="9093991" y="2373777"/>
            <a:ext cx="1591045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 수정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15CB24-5FBC-8ED7-4ADA-AC6A14348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504" y="1782384"/>
            <a:ext cx="5619527" cy="266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3879885-2F6E-84AF-D08E-814B5A8A2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535" y="4712611"/>
            <a:ext cx="3280982" cy="222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89388D2-6A60-4B40-68A7-9DDDEECBE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368" y="6086576"/>
            <a:ext cx="3280982" cy="57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198F0C0-0AC3-FA9F-D99C-06E3DE9BF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614" y="4816507"/>
            <a:ext cx="3837307" cy="187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6F6F6A8E-DFC8-E8A3-8ACA-33BCE3CB3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018" y="6468465"/>
            <a:ext cx="2712774" cy="39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FDB89BD9-85FC-A37D-69EA-FE1B66BD8F0D}"/>
              </a:ext>
            </a:extLst>
          </p:cNvPr>
          <p:cNvSpPr txBox="1"/>
          <p:nvPr/>
        </p:nvSpPr>
        <p:spPr>
          <a:xfrm>
            <a:off x="2826769" y="4488377"/>
            <a:ext cx="250020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글쓰기 수정과 첨부 파일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916852C-2D1E-0732-3308-7346A5577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1130" y="417418"/>
            <a:ext cx="3408662" cy="190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5C537DFC-DB9F-FB15-94EC-9DC50B125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105" y="2694525"/>
            <a:ext cx="3010895" cy="191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1F96124-4422-0088-C4E2-9F5E75882C74}"/>
              </a:ext>
            </a:extLst>
          </p:cNvPr>
          <p:cNvSpPr txBox="1"/>
          <p:nvPr/>
        </p:nvSpPr>
        <p:spPr>
          <a:xfrm>
            <a:off x="3139222" y="1462116"/>
            <a:ext cx="1591045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 글쓰기 페이지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81D53ED-8427-A1E7-339B-4FD51090CEB2}"/>
              </a:ext>
            </a:extLst>
          </p:cNvPr>
          <p:cNvSpPr txBox="1"/>
          <p:nvPr/>
        </p:nvSpPr>
        <p:spPr>
          <a:xfrm>
            <a:off x="8781130" y="196999"/>
            <a:ext cx="1591045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 조회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07662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138;p4">
            <a:extLst>
              <a:ext uri="{FF2B5EF4-FFF2-40B4-BE49-F238E27FC236}">
                <a16:creationId xmlns:a16="http://schemas.microsoft.com/office/drawing/2014/main" id="{D7387145-9405-DA94-63DA-236C25A47CD1}"/>
              </a:ext>
            </a:extLst>
          </p:cNvPr>
          <p:cNvSpPr/>
          <p:nvPr/>
        </p:nvSpPr>
        <p:spPr>
          <a:xfrm>
            <a:off x="3456888" y="1491354"/>
            <a:ext cx="1440000" cy="144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39;p4">
            <a:extLst>
              <a:ext uri="{FF2B5EF4-FFF2-40B4-BE49-F238E27FC236}">
                <a16:creationId xmlns:a16="http://schemas.microsoft.com/office/drawing/2014/main" id="{8D15C196-E9BE-9E12-28A3-1288FA90A61A}"/>
              </a:ext>
            </a:extLst>
          </p:cNvPr>
          <p:cNvSpPr/>
          <p:nvPr/>
        </p:nvSpPr>
        <p:spPr>
          <a:xfrm>
            <a:off x="3456888" y="1491354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" name="Picture 7" descr="A cartoon of a child&#10;&#10;Description automatically generated">
            <a:extLst>
              <a:ext uri="{FF2B5EF4-FFF2-40B4-BE49-F238E27FC236}">
                <a16:creationId xmlns:a16="http://schemas.microsoft.com/office/drawing/2014/main" id="{6570B389-27FF-47BB-EC05-8B0A29DB8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888" y="1491354"/>
            <a:ext cx="1440000" cy="1440000"/>
          </a:xfrm>
          <a:prstGeom prst="ellipse">
            <a:avLst/>
          </a:prstGeom>
        </p:spPr>
      </p:pic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220908" y="1956063"/>
            <a:ext cx="4783421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채민병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56888" y="3926647"/>
            <a:ext cx="8311462" cy="250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이 학원에 와서 여러가지를 배우고 첫 프로젝트까지 협업하게 되어 그 끝맺음에 있어서 제 자신에게 수고했다고 말하고 싶습니다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단지 혼자 공부를 하는 것과 프로젝트에서 응용하는 것은 큰 차이가 있었습니다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뿐만 아니라 협업하는 부분도 함께 만들어가는 과정에서 중요했는데 제가 그 부분이 많이 부족했던 것 같아 차차 인지해 나가고 다음 프로젝트에선 더 도움이 될 수 있도록 노력해야 할 것입니다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코딩은 수단이며 본질은 협업과 문제해결에 더 초점을 두어야 올바른 개발자가 될 수 있다 생각합니다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아직은 모르는 것이 많지만 더 찾아보고 내가 배운 것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모른다면 알아가려는 노력으로 성장하고자 하는 팀원이 되겠다고 후기를 남깁니다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342431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rgbClr val="F7DF1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76075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166931" y="1887724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김경민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35726" y="3721108"/>
            <a:ext cx="7981133" cy="2361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첫 프로젝트인 만큼 팀원과의 소통을 중시하였고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팀원들과 지속적인 피드백을 통해 좀 더 괜찮은 산출물을 만들려고 노력한 결과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좋은 결과물이 나온 것 같습니다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팀원들 고생 많으셨어요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35726" y="3136892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6" name="Picture 5" descr="A cartoon of a child wearing glasses&#10;&#10;Description automatically generated">
            <a:extLst>
              <a:ext uri="{FF2B5EF4-FFF2-40B4-BE49-F238E27FC236}">
                <a16:creationId xmlns:a16="http://schemas.microsoft.com/office/drawing/2014/main" id="{DB40E92B-E34F-4560-6727-6C9068462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26" y="1487727"/>
            <a:ext cx="1440000" cy="1440000"/>
          </a:xfrm>
          <a:prstGeom prst="ellipse">
            <a:avLst/>
          </a:prstGeom>
        </p:spPr>
      </p:pic>
      <p:sp>
        <p:nvSpPr>
          <p:cNvPr id="14" name="Google Shape;158;p5">
            <a:extLst>
              <a:ext uri="{FF2B5EF4-FFF2-40B4-BE49-F238E27FC236}">
                <a16:creationId xmlns:a16="http://schemas.microsoft.com/office/drawing/2014/main" id="{B9DE44C9-F436-423D-ED4D-763160CA2D2F}"/>
              </a:ext>
            </a:extLst>
          </p:cNvPr>
          <p:cNvSpPr/>
          <p:nvPr/>
        </p:nvSpPr>
        <p:spPr>
          <a:xfrm>
            <a:off x="3435726" y="1486231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121418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56888" y="3679685"/>
            <a:ext cx="8477624" cy="275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이번 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MES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진행하며 실적등록과 품질 관리 페이지 개발을 담당하게 된 박혜성입니다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기간 중 가장 기억에 남는 순간은 사용자의 관점에서 편의성을 고려하여 디자인을 고민했던 점이 있습니다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그리고 프로젝트를 진행하는 동안 팀원들과의 원할한 소통과 협업이 얼마나 중요한지 다시 한 번 깨달았습니다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각자의 역할에 최선을 다하면서 서로의 의견을 경청하고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문제 발생 시 함께 해결해 나가는 과정은 저의 문제 해결 능력과 커뮤니케이션 스킬을 한층 더 발전시켜 주었습니다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9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095469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chemeClr val="tx2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8" name="Picture 5" descr="A cartoon of a person with a headset&#10;&#10;Description automatically generated">
            <a:extLst>
              <a:ext uri="{FF2B5EF4-FFF2-40B4-BE49-F238E27FC236}">
                <a16:creationId xmlns:a16="http://schemas.microsoft.com/office/drawing/2014/main" id="{63DCAA20-9301-68FB-0E08-0AD6FA8FE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888" y="1473737"/>
            <a:ext cx="1440000" cy="1440000"/>
          </a:xfrm>
          <a:prstGeom prst="ellipse">
            <a:avLst/>
          </a:prstGeom>
        </p:spPr>
      </p:pic>
      <p:sp>
        <p:nvSpPr>
          <p:cNvPr id="23" name="Google Shape;158;p5">
            <a:extLst>
              <a:ext uri="{FF2B5EF4-FFF2-40B4-BE49-F238E27FC236}">
                <a16:creationId xmlns:a16="http://schemas.microsoft.com/office/drawing/2014/main" id="{076A3181-AE17-51CD-2FDB-048FA47EC098}"/>
              </a:ext>
            </a:extLst>
          </p:cNvPr>
          <p:cNvSpPr/>
          <p:nvPr/>
        </p:nvSpPr>
        <p:spPr>
          <a:xfrm>
            <a:off x="3458365" y="1475342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8DAAA07A-4A0A-27A7-285F-6BD7065FA408}"/>
              </a:ext>
            </a:extLst>
          </p:cNvPr>
          <p:cNvSpPr txBox="1"/>
          <p:nvPr/>
        </p:nvSpPr>
        <p:spPr>
          <a:xfrm>
            <a:off x="5195230" y="1887724"/>
            <a:ext cx="4783421" cy="74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 err="1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박혜성</a:t>
            </a:r>
            <a:endParaRPr sz="2000" b="0" i="0" u="none" strike="noStrike" cap="none" dirty="0">
              <a:solidFill>
                <a:schemeClr val="tx2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33217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207453" y="1887724"/>
            <a:ext cx="4783421" cy="676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서영석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082163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2" name="Google Shape;211;p8">
            <a:extLst>
              <a:ext uri="{FF2B5EF4-FFF2-40B4-BE49-F238E27FC236}">
                <a16:creationId xmlns:a16="http://schemas.microsoft.com/office/drawing/2014/main" id="{79BA9442-3439-217B-96FF-A38098A966F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6844" b="4020"/>
          <a:stretch/>
        </p:blipFill>
        <p:spPr>
          <a:xfrm>
            <a:off x="3456888" y="1468867"/>
            <a:ext cx="1440000" cy="1440000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24" name="Google Shape;158;p5">
            <a:extLst>
              <a:ext uri="{FF2B5EF4-FFF2-40B4-BE49-F238E27FC236}">
                <a16:creationId xmlns:a16="http://schemas.microsoft.com/office/drawing/2014/main" id="{AB035D10-E63C-C9F6-30DA-B9DCF3500E5C}"/>
              </a:ext>
            </a:extLst>
          </p:cNvPr>
          <p:cNvSpPr/>
          <p:nvPr/>
        </p:nvSpPr>
        <p:spPr>
          <a:xfrm>
            <a:off x="3456888" y="1457522"/>
            <a:ext cx="1440000" cy="1440000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075C5C5E-E55C-3BE6-2EC8-0429B8C1E412}"/>
              </a:ext>
            </a:extLst>
          </p:cNvPr>
          <p:cNvSpPr txBox="1"/>
          <p:nvPr/>
        </p:nvSpPr>
        <p:spPr>
          <a:xfrm>
            <a:off x="3456888" y="3666379"/>
            <a:ext cx="7981133" cy="2361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팀원분들께 진심으로 감사합니다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첫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MES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프로젝트를 진행하고 구성을 이해하는 과정에 잘 이해되지 않는 부분을 모든 팀원분들께서 친절히 설명해주시고 도움을 많이 받았습니다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또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DB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를 사용하지 않은 주제였지만 다른 방법으로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html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간 로딩을 하고자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JSON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을 응용해보았고 이 도전은 제게 큰 공부가 되었습니다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이번 프로젝트에서 저는 정말 훌륭한 팀원들을 만났다 자신있게 말씀드리고 싶습니다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7853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53">
          <a:extLst>
            <a:ext uri="{FF2B5EF4-FFF2-40B4-BE49-F238E27FC236}">
              <a16:creationId xmlns:a16="http://schemas.microsoft.com/office/drawing/2014/main" id="{79B64F93-5287-3A62-7113-82C7E2B0F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">
            <a:extLst>
              <a:ext uri="{FF2B5EF4-FFF2-40B4-BE49-F238E27FC236}">
                <a16:creationId xmlns:a16="http://schemas.microsoft.com/office/drawing/2014/main" id="{DA19C77F-976B-8ABF-E088-09AFC059EC4C}"/>
              </a:ext>
            </a:extLst>
          </p:cNvPr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0">
            <a:extLst>
              <a:ext uri="{FF2B5EF4-FFF2-40B4-BE49-F238E27FC236}">
                <a16:creationId xmlns:a16="http://schemas.microsoft.com/office/drawing/2014/main" id="{5810BECD-9B7D-E81A-60D0-01BEE07EA963}"/>
              </a:ext>
            </a:extLst>
          </p:cNvPr>
          <p:cNvSpPr txBox="1"/>
          <p:nvPr/>
        </p:nvSpPr>
        <p:spPr>
          <a:xfrm>
            <a:off x="3235732" y="159203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주제 선정 이유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3" name="Google Shape;263;p10">
            <a:extLst>
              <a:ext uri="{FF2B5EF4-FFF2-40B4-BE49-F238E27FC236}">
                <a16:creationId xmlns:a16="http://schemas.microsoft.com/office/drawing/2014/main" id="{51BFF280-BA91-F6A9-D74C-E5020842F229}"/>
              </a:ext>
            </a:extLst>
          </p:cNvPr>
          <p:cNvSpPr txBox="1"/>
          <p:nvPr/>
        </p:nvSpPr>
        <p:spPr>
          <a:xfrm>
            <a:off x="3235732" y="88207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Main Object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">
            <a:extLst>
              <a:ext uri="{FF2B5EF4-FFF2-40B4-BE49-F238E27FC236}">
                <a16:creationId xmlns:a16="http://schemas.microsoft.com/office/drawing/2014/main" id="{9494C545-F9FD-EA87-9405-C9C7DD4EBF1E}"/>
              </a:ext>
            </a:extLst>
          </p:cNvPr>
          <p:cNvSpPr txBox="1"/>
          <p:nvPr/>
        </p:nvSpPr>
        <p:spPr>
          <a:xfrm>
            <a:off x="3497031" y="2131867"/>
            <a:ext cx="7887567" cy="161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에 대한 이해를 높이고자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밀키트 생산관리를 선택했습니다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dirty="0">
                <a:solidFill>
                  <a:schemeClr val="lt1"/>
                </a:solidFill>
              </a:rPr>
              <a:t> </a:t>
            </a:r>
            <a:r>
              <a:rPr lang="ko-KR" altLang="en-US" sz="1800" dirty="0">
                <a:solidFill>
                  <a:schemeClr val="lt1"/>
                </a:solidFill>
              </a:rPr>
              <a:t>밀키트는 다른 제조업 관리와는 다르게 신선 식재료의 관리</a:t>
            </a:r>
            <a:r>
              <a:rPr lang="en-US" altLang="ko-KR" sz="1800" dirty="0">
                <a:solidFill>
                  <a:schemeClr val="lt1"/>
                </a:solidFill>
              </a:rPr>
              <a:t>, </a:t>
            </a:r>
            <a:r>
              <a:rPr lang="ko-KR" altLang="en-US" sz="1800" dirty="0">
                <a:solidFill>
                  <a:schemeClr val="lt1"/>
                </a:solidFill>
              </a:rPr>
              <a:t>생산 공정 최적화 등이 </a:t>
            </a:r>
            <a:r>
              <a:rPr lang="ko-KR" altLang="en-US" sz="1800" dirty="0" err="1">
                <a:solidFill>
                  <a:schemeClr val="lt1"/>
                </a:solidFill>
              </a:rPr>
              <a:t>요구돠기에</a:t>
            </a:r>
            <a:r>
              <a:rPr lang="ko-KR" altLang="en-US" sz="1800" dirty="0">
                <a:solidFill>
                  <a:schemeClr val="lt1"/>
                </a:solidFill>
              </a:rPr>
              <a:t> 관리의 구체적인 과정을 분석하는 것에 흥미와 교육적 가치가 높게 판단되어 밀키트 생산관리로 선정했습니다</a:t>
            </a:r>
            <a:r>
              <a:rPr lang="en-US" altLang="ko-KR" sz="1800" dirty="0">
                <a:solidFill>
                  <a:schemeClr val="lt1"/>
                </a:solidFill>
              </a:rPr>
              <a:t>.</a:t>
            </a:r>
            <a:endParaRPr lang="en-US" altLang="ko-KR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62;p10">
            <a:extLst>
              <a:ext uri="{FF2B5EF4-FFF2-40B4-BE49-F238E27FC236}">
                <a16:creationId xmlns:a16="http://schemas.microsoft.com/office/drawing/2014/main" id="{7D97F121-26B5-74CC-0069-DB459D9E9219}"/>
              </a:ext>
            </a:extLst>
          </p:cNvPr>
          <p:cNvSpPr txBox="1"/>
          <p:nvPr/>
        </p:nvSpPr>
        <p:spPr>
          <a:xfrm>
            <a:off x="3235732" y="389491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주제 목표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267;p10">
            <a:extLst>
              <a:ext uri="{FF2B5EF4-FFF2-40B4-BE49-F238E27FC236}">
                <a16:creationId xmlns:a16="http://schemas.microsoft.com/office/drawing/2014/main" id="{B6B117D4-113B-E7D1-3459-3CD1F0245B4F}"/>
              </a:ext>
            </a:extLst>
          </p:cNvPr>
          <p:cNvSpPr txBox="1"/>
          <p:nvPr/>
        </p:nvSpPr>
        <p:spPr>
          <a:xfrm>
            <a:off x="3497032" y="4624254"/>
            <a:ext cx="7887567" cy="129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제품의 생산관리를 위해 정확한 제품의 데이터와 </a:t>
            </a:r>
            <a:endParaRPr lang="en-US" altLang="ko-KR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기준관리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생산관리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생산 보고서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게시판을 통한 조금 더 체계적이고 편리한 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UI,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시스템의 개발을 목표로 하고 있습니다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08;p12">
            <a:extLst>
              <a:ext uri="{FF2B5EF4-FFF2-40B4-BE49-F238E27FC236}">
                <a16:creationId xmlns:a16="http://schemas.microsoft.com/office/drawing/2014/main" id="{481D6951-3C41-F33F-8656-25DC5220B6E2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9" name="Google Shape;309;p12">
            <a:extLst>
              <a:ext uri="{FF2B5EF4-FFF2-40B4-BE49-F238E27FC236}">
                <a16:creationId xmlns:a16="http://schemas.microsoft.com/office/drawing/2014/main" id="{6381C5BA-2109-F054-0270-4C92D0D6A172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10;p12">
            <a:extLst>
              <a:ext uri="{FF2B5EF4-FFF2-40B4-BE49-F238E27FC236}">
                <a16:creationId xmlns:a16="http://schemas.microsoft.com/office/drawing/2014/main" id="{4C60D22B-59EF-70A5-D59B-122515F50E21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11;p12">
            <a:extLst>
              <a:ext uri="{FF2B5EF4-FFF2-40B4-BE49-F238E27FC236}">
                <a16:creationId xmlns:a16="http://schemas.microsoft.com/office/drawing/2014/main" id="{4193250F-7849-97AA-2694-62CAFE20047F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C89D7B0B-8CA9-651B-0F7B-33E6C49BA330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F7873137-AEC5-8E20-8349-0A30C1AB7ABA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D747E3FD-B0A3-2581-93AE-2DAA7CB34A75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03370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0;g32825e5bbd8_0_4">
            <a:extLst>
              <a:ext uri="{FF2B5EF4-FFF2-40B4-BE49-F238E27FC236}">
                <a16:creationId xmlns:a16="http://schemas.microsoft.com/office/drawing/2014/main" id="{FD550052-B40E-4868-8FBB-083FBDA5197F}"/>
              </a:ext>
            </a:extLst>
          </p:cNvPr>
          <p:cNvSpPr txBox="1"/>
          <p:nvPr/>
        </p:nvSpPr>
        <p:spPr>
          <a:xfrm>
            <a:off x="3336025" y="1964662"/>
            <a:ext cx="5519950" cy="2928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4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BF9290-B728-F381-D520-8C03388D6273}"/>
              </a:ext>
            </a:extLst>
          </p:cNvPr>
          <p:cNvSpPr/>
          <p:nvPr/>
        </p:nvSpPr>
        <p:spPr>
          <a:xfrm>
            <a:off x="1667775" y="596900"/>
            <a:ext cx="9194800" cy="5664200"/>
          </a:xfrm>
          <a:prstGeom prst="roundRect">
            <a:avLst/>
          </a:prstGeom>
          <a:noFill/>
          <a:ln w="38100">
            <a:solidFill>
              <a:srgbClr val="61DA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150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57;p13">
            <a:extLst>
              <a:ext uri="{FF2B5EF4-FFF2-40B4-BE49-F238E27FC236}">
                <a16:creationId xmlns:a16="http://schemas.microsoft.com/office/drawing/2014/main" id="{E1FD41E7-B09B-E708-964B-537AEB442D91}"/>
              </a:ext>
            </a:extLst>
          </p:cNvPr>
          <p:cNvSpPr txBox="1"/>
          <p:nvPr/>
        </p:nvSpPr>
        <p:spPr>
          <a:xfrm>
            <a:off x="722535" y="1656219"/>
            <a:ext cx="3803616" cy="3738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 프로젝트 기간</a:t>
            </a:r>
            <a:endParaRPr lang="en-US" altLang="ko-KR" sz="3200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2025.01.21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~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2025.02.10</a:t>
            </a:r>
            <a:endParaRPr sz="3200" b="0" i="0" u="none" strike="noStrike" cap="none" dirty="0">
              <a:solidFill>
                <a:schemeClr val="bg1">
                  <a:lumMod val="6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4E6982-5425-ECD8-5084-56CC17E968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5"/>
          <a:stretch/>
        </p:blipFill>
        <p:spPr>
          <a:xfrm>
            <a:off x="5136776" y="-35516"/>
            <a:ext cx="7055224" cy="37535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8DA7D1-61AE-120F-7C26-C76D530E3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776" y="3707706"/>
            <a:ext cx="7055224" cy="31502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3259681F-CB57-5C32-5370-5FCA5B755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57;p13">
            <a:extLst>
              <a:ext uri="{FF2B5EF4-FFF2-40B4-BE49-F238E27FC236}">
                <a16:creationId xmlns:a16="http://schemas.microsoft.com/office/drawing/2014/main" id="{96C7B856-44C2-BE8D-852D-53DDD5DF6C69}"/>
              </a:ext>
            </a:extLst>
          </p:cNvPr>
          <p:cNvSpPr txBox="1"/>
          <p:nvPr/>
        </p:nvSpPr>
        <p:spPr>
          <a:xfrm>
            <a:off x="722535" y="1656219"/>
            <a:ext cx="3803616" cy="3738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</a:t>
            </a: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 프로젝트 기간</a:t>
            </a:r>
            <a:endParaRPr lang="en-US" altLang="ko-KR" sz="3200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2025.03.04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~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2025.03.21</a:t>
            </a:r>
            <a:endParaRPr sz="3200" b="0" i="0" u="none" strike="noStrike" cap="none" dirty="0">
              <a:solidFill>
                <a:schemeClr val="bg1">
                  <a:lumMod val="6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628043B-F303-3EB5-5DCC-7D0077F60A2B}"/>
              </a:ext>
            </a:extLst>
          </p:cNvPr>
          <p:cNvGrpSpPr/>
          <p:nvPr/>
        </p:nvGrpSpPr>
        <p:grpSpPr>
          <a:xfrm>
            <a:off x="4459044" y="363817"/>
            <a:ext cx="7732956" cy="6130365"/>
            <a:chOff x="4459044" y="418032"/>
            <a:chExt cx="7732956" cy="613036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E354E3F-E64E-1242-0C1A-C15BE64C5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9044" y="418032"/>
              <a:ext cx="7732956" cy="2858568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6CFAD91-B775-5192-9258-BFEACDF3D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9044" y="3275034"/>
              <a:ext cx="7732956" cy="286013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50A2B12-4EBD-C3ED-CEE1-DEB3C3F83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59044" y="6133602"/>
              <a:ext cx="7732956" cy="4147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126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/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81" name="Google Shape;281;p11"/>
          <p:cNvCxnSpPr/>
          <p:nvPr/>
        </p:nvCxnSpPr>
        <p:spPr>
          <a:xfrm>
            <a:off x="3458914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2" name="Google Shape;282;p11"/>
          <p:cNvSpPr/>
          <p:nvPr/>
        </p:nvSpPr>
        <p:spPr>
          <a:xfrm>
            <a:off x="7326054" y="3793978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3" name="Google Shape;283;p11"/>
          <p:cNvSpPr/>
          <p:nvPr/>
        </p:nvSpPr>
        <p:spPr>
          <a:xfrm>
            <a:off x="3160339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11"/>
          <p:cNvSpPr/>
          <p:nvPr/>
        </p:nvSpPr>
        <p:spPr>
          <a:xfrm>
            <a:off x="5657920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1"/>
          <p:cNvSpPr/>
          <p:nvPr/>
        </p:nvSpPr>
        <p:spPr>
          <a:xfrm>
            <a:off x="8994188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10655997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11"/>
          <p:cNvSpPr/>
          <p:nvPr/>
        </p:nvSpPr>
        <p:spPr>
          <a:xfrm>
            <a:off x="3989978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11"/>
          <p:cNvSpPr txBox="1"/>
          <p:nvPr/>
        </p:nvSpPr>
        <p:spPr>
          <a:xfrm>
            <a:off x="3318347" y="1368419"/>
            <a:ext cx="1509608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01/20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주제</a:t>
            </a:r>
            <a:r>
              <a:rPr lang="en-US" sz="100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선정</a:t>
            </a:r>
            <a:endParaRPr sz="100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기획</a:t>
            </a:r>
            <a:r>
              <a:rPr lang="en-US" sz="100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역할</a:t>
            </a:r>
            <a:r>
              <a:rPr lang="en-US" sz="100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분배</a:t>
            </a:r>
            <a:endParaRPr sz="100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폰트</a:t>
            </a:r>
            <a:r>
              <a:rPr lang="en-US" sz="100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/</a:t>
            </a: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컬러</a:t>
            </a:r>
            <a:r>
              <a:rPr lang="en-US" sz="100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구성</a:t>
            </a:r>
            <a:endParaRPr sz="100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9" name="Google Shape;289;p11"/>
          <p:cNvSpPr txBox="1"/>
          <p:nvPr/>
        </p:nvSpPr>
        <p:spPr>
          <a:xfrm>
            <a:off x="8948369" y="606267"/>
            <a:ext cx="2709639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1주차. </a:t>
            </a:r>
            <a:r>
              <a:rPr lang="ko-KR" altLang="en-US" sz="3200" b="0" i="0" u="none" strike="noStrike" cap="none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기획</a:t>
            </a:r>
            <a:endParaRPr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0" name="Google Shape;290;p11"/>
          <p:cNvSpPr/>
          <p:nvPr/>
        </p:nvSpPr>
        <p:spPr>
          <a:xfrm>
            <a:off x="4786364" y="4845219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1"/>
          <p:cNvSpPr txBox="1"/>
          <p:nvPr/>
        </p:nvSpPr>
        <p:spPr>
          <a:xfrm>
            <a:off x="4970999" y="4636658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01/21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프로젝트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분량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구성,역할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분배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UI테스트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구현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품목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관리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테스트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구현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2" name="Google Shape;292;p11"/>
          <p:cNvCxnSpPr>
            <a:stCxn id="283" idx="2"/>
            <a:endCxn id="287" idx="0"/>
          </p:cNvCxnSpPr>
          <p:nvPr/>
        </p:nvCxnSpPr>
        <p:spPr>
          <a:xfrm flipH="1">
            <a:off x="4060252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" name="Google Shape;293;p11"/>
          <p:cNvCxnSpPr/>
          <p:nvPr/>
        </p:nvCxnSpPr>
        <p:spPr>
          <a:xfrm flipH="1">
            <a:off x="5718723" y="385909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4" name="Google Shape;294;p11"/>
          <p:cNvSpPr/>
          <p:nvPr/>
        </p:nvSpPr>
        <p:spPr>
          <a:xfrm>
            <a:off x="6496433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p11"/>
          <p:cNvSpPr txBox="1"/>
          <p:nvPr/>
        </p:nvSpPr>
        <p:spPr>
          <a:xfrm>
            <a:off x="6633215" y="1368419"/>
            <a:ext cx="1552060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01/22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UML구현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스토리보드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제작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6" name="Google Shape;296;p11"/>
          <p:cNvCxnSpPr>
            <a:stCxn id="294" idx="2"/>
          </p:cNvCxnSpPr>
          <p:nvPr/>
        </p:nvCxnSpPr>
        <p:spPr>
          <a:xfrm flipH="1">
            <a:off x="7396346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p11"/>
          <p:cNvSpPr/>
          <p:nvPr/>
        </p:nvSpPr>
        <p:spPr>
          <a:xfrm>
            <a:off x="8111689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/>
          <p:cNvSpPr txBox="1"/>
          <p:nvPr/>
        </p:nvSpPr>
        <p:spPr>
          <a:xfrm>
            <a:off x="8296324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스토리보드</a:t>
            </a: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완성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PPT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제작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/>
          <p:cNvCxnSpPr/>
          <p:nvPr/>
        </p:nvCxnSpPr>
        <p:spPr>
          <a:xfrm flipH="1">
            <a:off x="9044048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/>
          <p:cNvSpPr/>
          <p:nvPr/>
        </p:nvSpPr>
        <p:spPr>
          <a:xfrm>
            <a:off x="9832508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/>
          <p:cNvSpPr txBox="1"/>
          <p:nvPr/>
        </p:nvSpPr>
        <p:spPr>
          <a:xfrm>
            <a:off x="9969290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1차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기획</a:t>
            </a: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발표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/>
          <p:cNvCxnSpPr>
            <a:stCxn id="300" idx="2"/>
          </p:cNvCxnSpPr>
          <p:nvPr/>
        </p:nvCxnSpPr>
        <p:spPr>
          <a:xfrm flipH="1">
            <a:off x="10732358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E9003C54-0965-1F46-8BB6-D9E057F0321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37169064-5197-046B-5061-639CAEC65CA0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2F844D5C-D113-5221-7BAE-80A2B752A7C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5BE13E17-E3BA-F6FA-4D94-A47946B1E1D2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F3D4BBB3-51C9-421D-4EEB-25DE72E11C7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98D3FEE5-467A-2578-8A6E-78FB5964CF43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0B6E44FA-B082-77AC-7670-224DBDF1FB4E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/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Time Line</a:t>
            </a:r>
            <a:endParaRPr sz="2400" b="0" i="0" u="none" strike="noStrike" cap="none" dirty="0">
              <a:solidFill>
                <a:srgbClr val="D4D4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81" name="Google Shape;281;p11"/>
          <p:cNvCxnSpPr/>
          <p:nvPr/>
        </p:nvCxnSpPr>
        <p:spPr>
          <a:xfrm>
            <a:off x="3668551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3" name="Google Shape;283;p11"/>
          <p:cNvSpPr/>
          <p:nvPr/>
        </p:nvSpPr>
        <p:spPr>
          <a:xfrm>
            <a:off x="3248596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11"/>
          <p:cNvSpPr/>
          <p:nvPr/>
        </p:nvSpPr>
        <p:spPr>
          <a:xfrm>
            <a:off x="6477255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1"/>
          <p:cNvSpPr/>
          <p:nvPr/>
        </p:nvSpPr>
        <p:spPr>
          <a:xfrm>
            <a:off x="8529324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9550470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11"/>
          <p:cNvSpPr/>
          <p:nvPr/>
        </p:nvSpPr>
        <p:spPr>
          <a:xfrm>
            <a:off x="4078235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11"/>
          <p:cNvSpPr txBox="1"/>
          <p:nvPr/>
        </p:nvSpPr>
        <p:spPr>
          <a:xfrm>
            <a:off x="3406604" y="1368419"/>
            <a:ext cx="1509608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/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1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 구현 및 반응형 적용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서브 페이지 구현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89" name="Google Shape;289;p11"/>
          <p:cNvSpPr txBox="1"/>
          <p:nvPr/>
        </p:nvSpPr>
        <p:spPr>
          <a:xfrm>
            <a:off x="7766461" y="606267"/>
            <a:ext cx="3891547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2, 3</a:t>
            </a: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주차. </a:t>
            </a:r>
            <a:r>
              <a:rPr lang="ko-KR" altLang="en-US" sz="32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</a:t>
            </a:r>
            <a:endParaRPr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0" name="Google Shape;290;p11"/>
          <p:cNvSpPr/>
          <p:nvPr/>
        </p:nvSpPr>
        <p:spPr>
          <a:xfrm>
            <a:off x="5605699" y="4845219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1"/>
          <p:cNvSpPr txBox="1"/>
          <p:nvPr/>
        </p:nvSpPr>
        <p:spPr>
          <a:xfrm>
            <a:off x="5790334" y="4636658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02/03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생성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중간 팀 회의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각 서브 페이지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Js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전략 구성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2" name="Google Shape;292;p11"/>
          <p:cNvCxnSpPr>
            <a:stCxn id="283" idx="2"/>
            <a:endCxn id="287" idx="0"/>
          </p:cNvCxnSpPr>
          <p:nvPr/>
        </p:nvCxnSpPr>
        <p:spPr>
          <a:xfrm flipH="1">
            <a:off x="4148509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" name="Google Shape;293;p11"/>
          <p:cNvCxnSpPr/>
          <p:nvPr/>
        </p:nvCxnSpPr>
        <p:spPr>
          <a:xfrm flipH="1">
            <a:off x="6538058" y="385909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p11"/>
          <p:cNvSpPr/>
          <p:nvPr/>
        </p:nvSpPr>
        <p:spPr>
          <a:xfrm>
            <a:off x="7646825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/>
          <p:cNvSpPr txBox="1"/>
          <p:nvPr/>
        </p:nvSpPr>
        <p:spPr>
          <a:xfrm>
            <a:off x="7831460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02/05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진행률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75%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달성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/>
          <p:cNvCxnSpPr/>
          <p:nvPr/>
        </p:nvCxnSpPr>
        <p:spPr>
          <a:xfrm flipH="1">
            <a:off x="8579184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/>
          <p:cNvSpPr/>
          <p:nvPr/>
        </p:nvSpPr>
        <p:spPr>
          <a:xfrm>
            <a:off x="8726981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/>
          <p:cNvSpPr txBox="1"/>
          <p:nvPr/>
        </p:nvSpPr>
        <p:spPr>
          <a:xfrm>
            <a:off x="8863763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02/06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진행률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90%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달성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/>
          <p:cNvCxnSpPr>
            <a:stCxn id="300" idx="2"/>
          </p:cNvCxnSpPr>
          <p:nvPr/>
        </p:nvCxnSpPr>
        <p:spPr>
          <a:xfrm flipH="1">
            <a:off x="9626831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E9003C54-0965-1F46-8BB6-D9E057F0321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37169064-5197-046B-5061-639CAEC65CA0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2F844D5C-D113-5221-7BAE-80A2B752A7C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5BE13E17-E3BA-F6FA-4D94-A47946B1E1D2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F3D4BBB3-51C9-421D-4EEB-25DE72E11C7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98D3FEE5-467A-2578-8A6E-78FB5964CF43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0B6E44FA-B082-77AC-7670-224DBDF1FB4E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86;p11">
            <a:extLst>
              <a:ext uri="{FF2B5EF4-FFF2-40B4-BE49-F238E27FC236}">
                <a16:creationId xmlns:a16="http://schemas.microsoft.com/office/drawing/2014/main" id="{890CD43C-D0F4-7C28-B415-E0015FA8B432}"/>
              </a:ext>
            </a:extLst>
          </p:cNvPr>
          <p:cNvSpPr/>
          <p:nvPr/>
        </p:nvSpPr>
        <p:spPr>
          <a:xfrm>
            <a:off x="7484423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00;p11">
            <a:extLst>
              <a:ext uri="{FF2B5EF4-FFF2-40B4-BE49-F238E27FC236}">
                <a16:creationId xmlns:a16="http://schemas.microsoft.com/office/drawing/2014/main" id="{6AECFB37-F243-FC7D-1DB1-D3376C91E6B6}"/>
              </a:ext>
            </a:extLst>
          </p:cNvPr>
          <p:cNvSpPr/>
          <p:nvPr/>
        </p:nvSpPr>
        <p:spPr>
          <a:xfrm>
            <a:off x="6660934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301;p11">
            <a:extLst>
              <a:ext uri="{FF2B5EF4-FFF2-40B4-BE49-F238E27FC236}">
                <a16:creationId xmlns:a16="http://schemas.microsoft.com/office/drawing/2014/main" id="{8A47D502-7EBB-1470-AF18-BE0AC2A7D48E}"/>
              </a:ext>
            </a:extLst>
          </p:cNvPr>
          <p:cNvSpPr txBox="1"/>
          <p:nvPr/>
        </p:nvSpPr>
        <p:spPr>
          <a:xfrm>
            <a:off x="6797716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02/04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진행률</a:t>
            </a:r>
            <a:r>
              <a:rPr lang="en-US" altLang="ko-KR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50%</a:t>
            </a: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달성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12" name="Google Shape;302;p11">
            <a:extLst>
              <a:ext uri="{FF2B5EF4-FFF2-40B4-BE49-F238E27FC236}">
                <a16:creationId xmlns:a16="http://schemas.microsoft.com/office/drawing/2014/main" id="{932AF54C-4D66-0240-A006-52D7FF414506}"/>
              </a:ext>
            </a:extLst>
          </p:cNvPr>
          <p:cNvCxnSpPr>
            <a:stCxn id="3" idx="2"/>
          </p:cNvCxnSpPr>
          <p:nvPr/>
        </p:nvCxnSpPr>
        <p:spPr>
          <a:xfrm flipH="1">
            <a:off x="7560784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" name="Google Shape;285;p11">
            <a:extLst>
              <a:ext uri="{FF2B5EF4-FFF2-40B4-BE49-F238E27FC236}">
                <a16:creationId xmlns:a16="http://schemas.microsoft.com/office/drawing/2014/main" id="{3437AD7D-745B-5E55-0A6C-EB2D0CFFD591}"/>
              </a:ext>
            </a:extLst>
          </p:cNvPr>
          <p:cNvSpPr/>
          <p:nvPr/>
        </p:nvSpPr>
        <p:spPr>
          <a:xfrm>
            <a:off x="10570450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297;p11">
            <a:extLst>
              <a:ext uri="{FF2B5EF4-FFF2-40B4-BE49-F238E27FC236}">
                <a16:creationId xmlns:a16="http://schemas.microsoft.com/office/drawing/2014/main" id="{CE99752E-5F6A-7F2D-98C3-20FB3CBD5913}"/>
              </a:ext>
            </a:extLst>
          </p:cNvPr>
          <p:cNvSpPr/>
          <p:nvPr/>
        </p:nvSpPr>
        <p:spPr>
          <a:xfrm>
            <a:off x="9687951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298;p11">
            <a:extLst>
              <a:ext uri="{FF2B5EF4-FFF2-40B4-BE49-F238E27FC236}">
                <a16:creationId xmlns:a16="http://schemas.microsoft.com/office/drawing/2014/main" id="{22FAEB57-8427-B688-7E63-18448E3994A3}"/>
              </a:ext>
            </a:extLst>
          </p:cNvPr>
          <p:cNvSpPr txBox="1"/>
          <p:nvPr/>
        </p:nvSpPr>
        <p:spPr>
          <a:xfrm>
            <a:off x="9872586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02/07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진행률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100%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달성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최종 검토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 프로젝트 발표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0" name="Google Shape;299;p11">
            <a:extLst>
              <a:ext uri="{FF2B5EF4-FFF2-40B4-BE49-F238E27FC236}">
                <a16:creationId xmlns:a16="http://schemas.microsoft.com/office/drawing/2014/main" id="{2B517603-190E-DB46-380C-D12225270B67}"/>
              </a:ext>
            </a:extLst>
          </p:cNvPr>
          <p:cNvCxnSpPr/>
          <p:nvPr/>
        </p:nvCxnSpPr>
        <p:spPr>
          <a:xfrm flipH="1">
            <a:off x="10620310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Google Shape;284;p11">
            <a:extLst>
              <a:ext uri="{FF2B5EF4-FFF2-40B4-BE49-F238E27FC236}">
                <a16:creationId xmlns:a16="http://schemas.microsoft.com/office/drawing/2014/main" id="{E1E12FC3-C446-7680-3375-D6FF2E9A666F}"/>
              </a:ext>
            </a:extLst>
          </p:cNvPr>
          <p:cNvSpPr/>
          <p:nvPr/>
        </p:nvSpPr>
        <p:spPr>
          <a:xfrm>
            <a:off x="3614177" y="3793976"/>
            <a:ext cx="140651" cy="140651"/>
          </a:xfrm>
          <a:prstGeom prst="ellipse">
            <a:avLst/>
          </a:prstGeom>
          <a:solidFill>
            <a:srgbClr val="FF8C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290;p11">
            <a:extLst>
              <a:ext uri="{FF2B5EF4-FFF2-40B4-BE49-F238E27FC236}">
                <a16:creationId xmlns:a16="http://schemas.microsoft.com/office/drawing/2014/main" id="{05F253D6-C422-C399-9F74-FFAA0D0BE4D9}"/>
              </a:ext>
            </a:extLst>
          </p:cNvPr>
          <p:cNvSpPr/>
          <p:nvPr/>
        </p:nvSpPr>
        <p:spPr>
          <a:xfrm>
            <a:off x="3028753" y="4809593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291;p11">
            <a:extLst>
              <a:ext uri="{FF2B5EF4-FFF2-40B4-BE49-F238E27FC236}">
                <a16:creationId xmlns:a16="http://schemas.microsoft.com/office/drawing/2014/main" id="{D177BC5F-E3CA-5E57-27E3-26E6EE7D1CDE}"/>
              </a:ext>
            </a:extLst>
          </p:cNvPr>
          <p:cNvSpPr txBox="1"/>
          <p:nvPr/>
        </p:nvSpPr>
        <p:spPr>
          <a:xfrm>
            <a:off x="3213388" y="4601032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01/27~01/30</a:t>
            </a:r>
            <a:endParaRPr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 연휴기간</a:t>
            </a:r>
            <a:endParaRPr sz="10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6" name="Google Shape;293;p11">
            <a:extLst>
              <a:ext uri="{FF2B5EF4-FFF2-40B4-BE49-F238E27FC236}">
                <a16:creationId xmlns:a16="http://schemas.microsoft.com/office/drawing/2014/main" id="{B19F2043-5E23-205E-F7A0-B5E6FCE74622}"/>
              </a:ext>
            </a:extLst>
          </p:cNvPr>
          <p:cNvCxnSpPr>
            <a:cxnSpLocks/>
          </p:cNvCxnSpPr>
          <p:nvPr/>
        </p:nvCxnSpPr>
        <p:spPr>
          <a:xfrm>
            <a:off x="3692381" y="3922720"/>
            <a:ext cx="0" cy="713812"/>
          </a:xfrm>
          <a:prstGeom prst="straightConnector1">
            <a:avLst/>
          </a:prstGeom>
          <a:noFill/>
          <a:ln w="28575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3600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1988</TotalTime>
  <Words>1586</Words>
  <Application>Microsoft Office PowerPoint</Application>
  <PresentationFormat>Widescreen</PresentationFormat>
  <Paragraphs>629</Paragraphs>
  <Slides>50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Noto Sans Symbols</vt:lpstr>
      <vt:lpstr>나눔스퀘어 네오 Bold</vt:lpstr>
      <vt:lpstr>나눔스퀘어 네오 OTF Bold</vt:lpstr>
      <vt:lpstr>맑은 고딕</vt:lpstr>
      <vt:lpstr>맑은 고딕</vt:lpstr>
      <vt:lpstr>Arial</vt:lpstr>
      <vt:lpstr>Office 테마</vt:lpstr>
      <vt:lpstr>스마트 팩토리 MES 웹 솔루션 개발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</vt:lpstr>
      <vt:lpstr>Intro</vt:lpstr>
      <vt:lpstr>Intro</vt:lpstr>
      <vt:lpstr>PowerPoint Presentation</vt:lpstr>
      <vt:lpstr>Intro</vt:lpstr>
      <vt:lpstr>Intro</vt:lpstr>
      <vt:lpstr>Intro</vt:lpstr>
      <vt:lpstr>Intro</vt:lpstr>
      <vt:lpstr>PowerPoint Presentation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PowerPoint Presentation</vt:lpstr>
      <vt:lpstr>Intro</vt:lpstr>
      <vt:lpstr>Intro</vt:lpstr>
      <vt:lpstr>Intro</vt:lpstr>
      <vt:lpstr>Intro</vt:lpstr>
      <vt:lpstr>Intro</vt:lpstr>
      <vt:lpstr>PowerPoint Presentation</vt:lpstr>
      <vt:lpstr>PowerPoint Presentation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영석 서</dc:creator>
  <cp:lastModifiedBy>admin</cp:lastModifiedBy>
  <cp:revision>103</cp:revision>
  <dcterms:created xsi:type="dcterms:W3CDTF">2025-01-20T11:57:41Z</dcterms:created>
  <dcterms:modified xsi:type="dcterms:W3CDTF">2025-03-21T00:31:51Z</dcterms:modified>
</cp:coreProperties>
</file>